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Barlow Semi Condensed Light"/>
      <p:regular r:id="rId29"/>
      <p:bold r:id="rId30"/>
      <p:italic r:id="rId31"/>
      <p:boldItalic r:id="rId32"/>
    </p:embeddedFont>
    <p:embeddedFont>
      <p:font typeface="Lobster"/>
      <p:regular r:id="rId33"/>
    </p:embeddedFont>
    <p:embeddedFont>
      <p:font typeface="Fjalla One"/>
      <p:regular r:id="rId34"/>
    </p:embeddedFont>
    <p:embeddedFont>
      <p:font typeface="Barlow Semi Condensed Medium"/>
      <p:regular r:id="rId35"/>
      <p:bold r:id="rId36"/>
      <p:italic r:id="rId37"/>
      <p:boldItalic r:id="rId38"/>
    </p:embeddedFont>
    <p:embeddedFont>
      <p:font typeface="Barlow Semi Condensed"/>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El Asri Ayoub"/>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FDBD210-6A46-43DF-AC42-94AFDA1C9122}">
  <a:tblStyle styleId="{0FDBD210-6A46-43DF-AC42-94AFDA1C912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BarlowSemiCondensed-bold.fntdata"/><Relationship Id="rId20" Type="http://schemas.openxmlformats.org/officeDocument/2006/relationships/slide" Target="slides/slide14.xml"/><Relationship Id="rId42" Type="http://schemas.openxmlformats.org/officeDocument/2006/relationships/font" Target="fonts/BarlowSemiCondensed-boldItalic.fntdata"/><Relationship Id="rId41" Type="http://schemas.openxmlformats.org/officeDocument/2006/relationships/font" Target="fonts/BarlowSemiCondense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BarlowSemiCondensedLigh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arlowSemiCondensedLight-italic.fntdata"/><Relationship Id="rId30" Type="http://schemas.openxmlformats.org/officeDocument/2006/relationships/font" Target="fonts/BarlowSemiCondensedLight-bold.fntdata"/><Relationship Id="rId11" Type="http://schemas.openxmlformats.org/officeDocument/2006/relationships/slide" Target="slides/slide5.xml"/><Relationship Id="rId33" Type="http://schemas.openxmlformats.org/officeDocument/2006/relationships/font" Target="fonts/Lobster-regular.fntdata"/><Relationship Id="rId10" Type="http://schemas.openxmlformats.org/officeDocument/2006/relationships/slide" Target="slides/slide4.xml"/><Relationship Id="rId32" Type="http://schemas.openxmlformats.org/officeDocument/2006/relationships/font" Target="fonts/BarlowSemiCondensedLight-boldItalic.fntdata"/><Relationship Id="rId13" Type="http://schemas.openxmlformats.org/officeDocument/2006/relationships/slide" Target="slides/slide7.xml"/><Relationship Id="rId35" Type="http://schemas.openxmlformats.org/officeDocument/2006/relationships/font" Target="fonts/BarlowSemiCondensedMedium-regular.fntdata"/><Relationship Id="rId12" Type="http://schemas.openxmlformats.org/officeDocument/2006/relationships/slide" Target="slides/slide6.xml"/><Relationship Id="rId34" Type="http://schemas.openxmlformats.org/officeDocument/2006/relationships/font" Target="fonts/FjallaOne-regular.fntdata"/><Relationship Id="rId15" Type="http://schemas.openxmlformats.org/officeDocument/2006/relationships/slide" Target="slides/slide9.xml"/><Relationship Id="rId37" Type="http://schemas.openxmlformats.org/officeDocument/2006/relationships/font" Target="fonts/BarlowSemiCondensedMedium-italic.fntdata"/><Relationship Id="rId14" Type="http://schemas.openxmlformats.org/officeDocument/2006/relationships/slide" Target="slides/slide8.xml"/><Relationship Id="rId36" Type="http://schemas.openxmlformats.org/officeDocument/2006/relationships/font" Target="fonts/BarlowSemiCondensedMedium-bold.fntdata"/><Relationship Id="rId17" Type="http://schemas.openxmlformats.org/officeDocument/2006/relationships/slide" Target="slides/slide11.xml"/><Relationship Id="rId39" Type="http://schemas.openxmlformats.org/officeDocument/2006/relationships/font" Target="fonts/BarlowSemiCondensed-regular.fntdata"/><Relationship Id="rId16" Type="http://schemas.openxmlformats.org/officeDocument/2006/relationships/slide" Target="slides/slide10.xml"/><Relationship Id="rId38" Type="http://schemas.openxmlformats.org/officeDocument/2006/relationships/font" Target="fonts/BarlowSemiCondensedMedium-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4-27T22:39:14.320">
    <p:pos x="6000" y="0"/>
    <p:text>Plan :
1- Introduction 2 minutes
-&gt; Pourquoi ? Remplacer PLC (AYOUB)
-&gt; Comparaison (Lilian)
-&gt; Sujet benoit (Lilian)
2- Etude théorique (AYOUB) 5 minutes
-&gt; Architecture Matérielle
-&gt; Architecture Logicielle
3- Mise en pratique 7 minutes
-&gt; Schéma Synoptique (Lilian)
-&gt; Système d'exploitation Mervis (Lilian)
-&gt; Programmation et débogage (Ayoub)
-&gt; BD (Lilian)
-&gt; IHM (Ayoub)
-&gt; Application (Lilian)
4- Conclusion et perspectives 2 minutes
-&gt; Conclusion (Lilian)
-&gt; Perspective (AYOUB)</p:text>
  </p:cm>
</p:cmLst>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g11b5a8832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g11b5a8832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7" name="Shape 1827"/>
        <p:cNvGrpSpPr/>
        <p:nvPr/>
      </p:nvGrpSpPr>
      <p:grpSpPr>
        <a:xfrm>
          <a:off x="0" y="0"/>
          <a:ext cx="0" cy="0"/>
          <a:chOff x="0" y="0"/>
          <a:chExt cx="0" cy="0"/>
        </a:xfrm>
      </p:grpSpPr>
      <p:sp>
        <p:nvSpPr>
          <p:cNvPr id="1828" name="Google Shape;1828;g11b5a88327c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9" name="Google Shape;1829;g11b5a88327c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Ici, c’est l’architecture globale de la solution proposée.</a:t>
            </a:r>
            <a:endParaRPr/>
          </a:p>
          <a:p>
            <a:pPr indent="0" lvl="0" marL="0" rtl="0" algn="l">
              <a:spcBef>
                <a:spcPts val="0"/>
              </a:spcBef>
              <a:spcAft>
                <a:spcPts val="0"/>
              </a:spcAft>
              <a:buNone/>
            </a:pPr>
            <a:r>
              <a:rPr lang="en"/>
              <a:t>Le raspberry pi avec un système d’exploitation spécifique proposé par la société Unipi qui s’appelle mervis OS.</a:t>
            </a:r>
            <a:endParaRPr/>
          </a:p>
          <a:p>
            <a:pPr indent="0" lvl="0" marL="0" rtl="0" algn="l">
              <a:spcBef>
                <a:spcPts val="0"/>
              </a:spcBef>
              <a:spcAft>
                <a:spcPts val="0"/>
              </a:spcAft>
              <a:buNone/>
            </a:pPr>
            <a:r>
              <a:rPr lang="en"/>
              <a:t>Le raspberry est notre unité de commande;</a:t>
            </a:r>
            <a:endParaRPr/>
          </a:p>
          <a:p>
            <a:pPr indent="0" lvl="0" marL="0" rtl="0" algn="l">
              <a:spcBef>
                <a:spcPts val="0"/>
              </a:spcBef>
              <a:spcAft>
                <a:spcPts val="0"/>
              </a:spcAft>
              <a:buNone/>
            </a:pPr>
            <a:r>
              <a:rPr lang="en"/>
              <a:t>On peut remarquer que tous les GPIO, càd les entrées sorties du raspberry pi sont connectés à l’unipi.</a:t>
            </a:r>
            <a:endParaRPr/>
          </a:p>
          <a:p>
            <a:pPr indent="0" lvl="0" marL="0" rtl="0" algn="l">
              <a:spcBef>
                <a:spcPts val="0"/>
              </a:spcBef>
              <a:spcAft>
                <a:spcPts val="0"/>
              </a:spcAft>
              <a:buNone/>
            </a:pPr>
            <a:r>
              <a:rPr lang="en"/>
              <a:t>Il y aussi l’EMO R8 qui sert comme une extension d’unipi, et qui ajoute 8 relais supplémentaires.</a:t>
            </a:r>
            <a:endParaRPr/>
          </a:p>
          <a:p>
            <a:pPr indent="0" lvl="0" marL="0" rtl="0" algn="l">
              <a:spcBef>
                <a:spcPts val="0"/>
              </a:spcBef>
              <a:spcAft>
                <a:spcPts val="0"/>
              </a:spcAft>
              <a:buNone/>
            </a:pPr>
            <a:r>
              <a:rPr lang="en"/>
              <a:t>Dans notre projet, on n’a pas ajouté un EMO R8 puisque c’est parmi les fonctionnalités qui nécessité une license.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9" name="Google Shape;1849;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a le Mervis IDE qui est la base de toute l’architecture logicielle, le Mervis SCADA, nécessite une license, mais on peut quand même utiliser une interface homme machine classique, Mervis DB, c’est un </a:t>
            </a:r>
            <a:r>
              <a:rPr lang="en"/>
              <a:t>système de </a:t>
            </a:r>
            <a:r>
              <a:rPr lang="en"/>
              <a:t>bases de données compatible avec la solution Unipi, il suffit juste de changer des paramètres au niveau de l’IDE, on n’a éviter d’utiliser le Mervis DB pour 2 raisons : Cette fonctionnalité nécessite une license, et elle est moins sécurisé qu’une base de données classique sur MYSQL par exemple.</a:t>
            </a:r>
            <a:endParaRPr/>
          </a:p>
          <a:p>
            <a:pPr indent="0" lvl="0" marL="0" rtl="0" algn="l">
              <a:spcBef>
                <a:spcPts val="0"/>
              </a:spcBef>
              <a:spcAft>
                <a:spcPts val="0"/>
              </a:spcAft>
              <a:buNone/>
            </a:pPr>
            <a:r>
              <a:rPr lang="en"/>
              <a:t>Dernièrement le Mervis RT, c’est l’environnement </a:t>
            </a:r>
            <a:r>
              <a:rPr lang="en"/>
              <a:t>d'exécution</a:t>
            </a:r>
            <a:r>
              <a:rPr lang="en"/>
              <a:t>, la version sans license nous permet d’avoir un fonctionnement de l’automate pour 20 minutes, et donc à chaque 20minutes, il faudra reteleverser le programme.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7" name="Shape 1867"/>
        <p:cNvGrpSpPr/>
        <p:nvPr/>
      </p:nvGrpSpPr>
      <p:grpSpPr>
        <a:xfrm>
          <a:off x="0" y="0"/>
          <a:ext cx="0" cy="0"/>
          <a:chOff x="0" y="0"/>
          <a:chExt cx="0" cy="0"/>
        </a:xfrm>
      </p:grpSpPr>
      <p:sp>
        <p:nvSpPr>
          <p:cNvPr id="1868" name="Google Shape;1868;g11b5a88327c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9" name="Google Shape;1869;g11b5a88327c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4" name="Shape 1874"/>
        <p:cNvGrpSpPr/>
        <p:nvPr/>
      </p:nvGrpSpPr>
      <p:grpSpPr>
        <a:xfrm>
          <a:off x="0" y="0"/>
          <a:ext cx="0" cy="0"/>
          <a:chOff x="0" y="0"/>
          <a:chExt cx="0" cy="0"/>
        </a:xfrm>
      </p:grpSpPr>
      <p:sp>
        <p:nvSpPr>
          <p:cNvPr id="1875" name="Google Shape;1875;g11b5a88327c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6" name="Google Shape;1876;g11b5a88327c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1b5a88327c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1b5a88327c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 Mervis IDE contient beaucoup d’’options, on commence par ajouter notre automate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1" name="Shape 1911"/>
        <p:cNvGrpSpPr/>
        <p:nvPr/>
      </p:nvGrpSpPr>
      <p:grpSpPr>
        <a:xfrm>
          <a:off x="0" y="0"/>
          <a:ext cx="0" cy="0"/>
          <a:chOff x="0" y="0"/>
          <a:chExt cx="0" cy="0"/>
        </a:xfrm>
      </p:grpSpPr>
      <p:sp>
        <p:nvSpPr>
          <p:cNvPr id="1912" name="Google Shape;1912;g11b5a88327c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3" name="Google Shape;1913;g11b5a88327c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g11b5a88327c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1" name="Google Shape;1921;g11b5a88327c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8" name="Shape 1928"/>
        <p:cNvGrpSpPr/>
        <p:nvPr/>
      </p:nvGrpSpPr>
      <p:grpSpPr>
        <a:xfrm>
          <a:off x="0" y="0"/>
          <a:ext cx="0" cy="0"/>
          <a:chOff x="0" y="0"/>
          <a:chExt cx="0" cy="0"/>
        </a:xfrm>
      </p:grpSpPr>
      <p:sp>
        <p:nvSpPr>
          <p:cNvPr id="1929" name="Google Shape;1929;g126586e1a5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0" name="Google Shape;1930;g126586e1a5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6" name="Shape 1936"/>
        <p:cNvGrpSpPr/>
        <p:nvPr/>
      </p:nvGrpSpPr>
      <p:grpSpPr>
        <a:xfrm>
          <a:off x="0" y="0"/>
          <a:ext cx="0" cy="0"/>
          <a:chOff x="0" y="0"/>
          <a:chExt cx="0" cy="0"/>
        </a:xfrm>
      </p:grpSpPr>
      <p:sp>
        <p:nvSpPr>
          <p:cNvPr id="1937" name="Google Shape;1937;g11b5a88327c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8" name="Google Shape;1938;g11b5a88327c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4" name="Shape 1944"/>
        <p:cNvGrpSpPr/>
        <p:nvPr/>
      </p:nvGrpSpPr>
      <p:grpSpPr>
        <a:xfrm>
          <a:off x="0" y="0"/>
          <a:ext cx="0" cy="0"/>
          <a:chOff x="0" y="0"/>
          <a:chExt cx="0" cy="0"/>
        </a:xfrm>
      </p:grpSpPr>
      <p:sp>
        <p:nvSpPr>
          <p:cNvPr id="1945" name="Google Shape;1945;g126586e1a5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6" name="Google Shape;1946;g126586e1a5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9" name="Shape 1699"/>
        <p:cNvGrpSpPr/>
        <p:nvPr/>
      </p:nvGrpSpPr>
      <p:grpSpPr>
        <a:xfrm>
          <a:off x="0" y="0"/>
          <a:ext cx="0" cy="0"/>
          <a:chOff x="0" y="0"/>
          <a:chExt cx="0" cy="0"/>
        </a:xfrm>
      </p:grpSpPr>
      <p:sp>
        <p:nvSpPr>
          <p:cNvPr id="1700" name="Google Shape;1700;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1" name="Google Shape;1701;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9" name="Shape 1959"/>
        <p:cNvGrpSpPr/>
        <p:nvPr/>
      </p:nvGrpSpPr>
      <p:grpSpPr>
        <a:xfrm>
          <a:off x="0" y="0"/>
          <a:ext cx="0" cy="0"/>
          <a:chOff x="0" y="0"/>
          <a:chExt cx="0" cy="0"/>
        </a:xfrm>
      </p:grpSpPr>
      <p:sp>
        <p:nvSpPr>
          <p:cNvPr id="1960" name="Google Shape;1960;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1" name="Google Shape;1961;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11b5a88327c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11b5a88327c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11b5a88327c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11b5a88327c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 name="Shape 1803"/>
        <p:cNvGrpSpPr/>
        <p:nvPr/>
      </p:nvGrpSpPr>
      <p:grpSpPr>
        <a:xfrm>
          <a:off x="0" y="0"/>
          <a:ext cx="0" cy="0"/>
          <a:chOff x="0" y="0"/>
          <a:chExt cx="0" cy="0"/>
        </a:xfrm>
      </p:grpSpPr>
      <p:sp>
        <p:nvSpPr>
          <p:cNvPr id="1804" name="Google Shape;1804;g11b5a88327c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5" name="Google Shape;1805;g11b5a88327c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1263bf45631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1263bf45631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8" name="Shape 1818"/>
        <p:cNvGrpSpPr/>
        <p:nvPr/>
      </p:nvGrpSpPr>
      <p:grpSpPr>
        <a:xfrm>
          <a:off x="0" y="0"/>
          <a:ext cx="0" cy="0"/>
          <a:chOff x="0" y="0"/>
          <a:chExt cx="0" cy="0"/>
        </a:xfrm>
      </p:grpSpPr>
      <p:sp>
        <p:nvSpPr>
          <p:cNvPr id="1819" name="Google Shape;1819;g11b5a88327c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0" name="Google Shape;1820;g11b5a88327c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sp>
        <p:nvSpPr>
          <p:cNvPr id="1227" name="Google Shape;122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1" name="Google Shape;1261;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5" name="Shape 1685"/>
        <p:cNvGrpSpPr/>
        <p:nvPr/>
      </p:nvGrpSpPr>
      <p:grpSpPr>
        <a:xfrm>
          <a:off x="0" y="0"/>
          <a:ext cx="0" cy="0"/>
          <a:chOff x="0" y="0"/>
          <a:chExt cx="0" cy="0"/>
        </a:xfrm>
      </p:grpSpPr>
      <p:pic>
        <p:nvPicPr>
          <p:cNvPr id="1686" name="Google Shape;1686;p33"/>
          <p:cNvPicPr preferRelativeResize="0"/>
          <p:nvPr/>
        </p:nvPicPr>
        <p:blipFill>
          <a:blip r:embed="rId4">
            <a:alphaModFix/>
          </a:blip>
          <a:stretch>
            <a:fillRect/>
          </a:stretch>
        </p:blipFill>
        <p:spPr>
          <a:xfrm>
            <a:off x="2957087" y="258775"/>
            <a:ext cx="3229825" cy="829300"/>
          </a:xfrm>
          <a:prstGeom prst="rect">
            <a:avLst/>
          </a:prstGeom>
          <a:noFill/>
          <a:ln>
            <a:noFill/>
          </a:ln>
        </p:spPr>
      </p:pic>
      <p:sp>
        <p:nvSpPr>
          <p:cNvPr id="1687" name="Google Shape;1687;p33"/>
          <p:cNvSpPr txBox="1"/>
          <p:nvPr/>
        </p:nvSpPr>
        <p:spPr>
          <a:xfrm>
            <a:off x="1975950" y="1845525"/>
            <a:ext cx="51921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2"/>
                </a:solidFill>
                <a:latin typeface="Fjalla One"/>
                <a:ea typeface="Fjalla One"/>
                <a:cs typeface="Fjalla One"/>
                <a:sym typeface="Fjalla One"/>
              </a:rPr>
              <a:t>Pilotage d’une partie opérative avec un Raspberry Pi </a:t>
            </a:r>
            <a:endParaRPr sz="1900">
              <a:solidFill>
                <a:schemeClr val="dk2"/>
              </a:solidFill>
              <a:latin typeface="Fjalla One"/>
              <a:ea typeface="Fjalla One"/>
              <a:cs typeface="Fjalla One"/>
              <a:sym typeface="Fjalla One"/>
            </a:endParaRPr>
          </a:p>
          <a:p>
            <a:pPr indent="0" lvl="0" marL="0" rtl="0" algn="ctr">
              <a:spcBef>
                <a:spcPts val="0"/>
              </a:spcBef>
              <a:spcAft>
                <a:spcPts val="0"/>
              </a:spcAft>
              <a:buNone/>
            </a:pPr>
            <a:r>
              <a:rPr lang="en" sz="1900">
                <a:solidFill>
                  <a:schemeClr val="dk2"/>
                </a:solidFill>
                <a:latin typeface="Fjalla One"/>
                <a:ea typeface="Fjalla One"/>
                <a:cs typeface="Fjalla One"/>
                <a:sym typeface="Fjalla One"/>
              </a:rPr>
              <a:t>en exploitant une carte d’extension Unipi</a:t>
            </a:r>
            <a:endParaRPr sz="500"/>
          </a:p>
        </p:txBody>
      </p:sp>
      <p:cxnSp>
        <p:nvCxnSpPr>
          <p:cNvPr id="1688" name="Google Shape;1688;p33"/>
          <p:cNvCxnSpPr/>
          <p:nvPr/>
        </p:nvCxnSpPr>
        <p:spPr>
          <a:xfrm>
            <a:off x="2088825" y="1795875"/>
            <a:ext cx="4988700" cy="0"/>
          </a:xfrm>
          <a:prstGeom prst="straightConnector1">
            <a:avLst/>
          </a:prstGeom>
          <a:noFill/>
          <a:ln cap="flat" cmpd="sng" w="9525">
            <a:solidFill>
              <a:schemeClr val="dk2"/>
            </a:solidFill>
            <a:prstDash val="solid"/>
            <a:round/>
            <a:headEnd len="med" w="med" type="none"/>
            <a:tailEnd len="med" w="med" type="none"/>
          </a:ln>
        </p:spPr>
      </p:cxnSp>
      <p:cxnSp>
        <p:nvCxnSpPr>
          <p:cNvPr id="1689" name="Google Shape;1689;p33"/>
          <p:cNvCxnSpPr/>
          <p:nvPr/>
        </p:nvCxnSpPr>
        <p:spPr>
          <a:xfrm>
            <a:off x="2069388" y="2615025"/>
            <a:ext cx="4988700" cy="0"/>
          </a:xfrm>
          <a:prstGeom prst="straightConnector1">
            <a:avLst/>
          </a:prstGeom>
          <a:noFill/>
          <a:ln cap="flat" cmpd="sng" w="9525">
            <a:solidFill>
              <a:schemeClr val="dk2"/>
            </a:solidFill>
            <a:prstDash val="solid"/>
            <a:round/>
            <a:headEnd len="med" w="med" type="none"/>
            <a:tailEnd len="med" w="med" type="none"/>
          </a:ln>
        </p:spPr>
      </p:cxnSp>
      <p:sp>
        <p:nvSpPr>
          <p:cNvPr id="1690" name="Google Shape;1690;p33"/>
          <p:cNvSpPr txBox="1"/>
          <p:nvPr/>
        </p:nvSpPr>
        <p:spPr>
          <a:xfrm>
            <a:off x="3600525" y="1226425"/>
            <a:ext cx="19653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Soutenance de projet</a:t>
            </a:r>
            <a:endParaRPr sz="1600">
              <a:solidFill>
                <a:schemeClr val="dk2"/>
              </a:solidFill>
              <a:latin typeface="Barlow Semi Condensed"/>
              <a:ea typeface="Barlow Semi Condensed"/>
              <a:cs typeface="Barlow Semi Condensed"/>
              <a:sym typeface="Barlow Semi Condensed"/>
            </a:endParaRPr>
          </a:p>
        </p:txBody>
      </p:sp>
      <p:sp>
        <p:nvSpPr>
          <p:cNvPr id="1691" name="Google Shape;1691;p33"/>
          <p:cNvSpPr txBox="1"/>
          <p:nvPr/>
        </p:nvSpPr>
        <p:spPr>
          <a:xfrm>
            <a:off x="3750225" y="3190125"/>
            <a:ext cx="1665900" cy="981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700">
                <a:solidFill>
                  <a:schemeClr val="accent1"/>
                </a:solidFill>
                <a:latin typeface="Barlow Semi Condensed Medium"/>
                <a:ea typeface="Barlow Semi Condensed Medium"/>
                <a:cs typeface="Barlow Semi Condensed Medium"/>
                <a:sym typeface="Barlow Semi Condensed Medium"/>
              </a:rPr>
              <a:t>Présenté par :</a:t>
            </a:r>
            <a:endParaRPr sz="1200">
              <a:solidFill>
                <a:srgbClr val="FF806D"/>
              </a:solidFill>
            </a:endParaRPr>
          </a:p>
          <a:p>
            <a:pPr indent="0" lvl="0" marL="0" rtl="0" algn="ctr">
              <a:lnSpc>
                <a:spcPct val="115000"/>
              </a:lnSpc>
              <a:spcBef>
                <a:spcPts val="0"/>
              </a:spcBef>
              <a:spcAft>
                <a:spcPts val="0"/>
              </a:spcAft>
              <a:buNone/>
            </a:pPr>
            <a:r>
              <a:rPr lang="en" sz="1500">
                <a:latin typeface="Barlow Semi Condensed Medium"/>
                <a:ea typeface="Barlow Semi Condensed Medium"/>
                <a:cs typeface="Barlow Semi Condensed Medium"/>
                <a:sym typeface="Barlow Semi Condensed Medium"/>
              </a:rPr>
              <a:t>Ayoub EL ASRI</a:t>
            </a:r>
            <a:endParaRPr sz="1500">
              <a:latin typeface="Barlow Semi Condensed Medium"/>
              <a:ea typeface="Barlow Semi Condensed Medium"/>
              <a:cs typeface="Barlow Semi Condensed Medium"/>
              <a:sym typeface="Barlow Semi Condensed Medium"/>
            </a:endParaRPr>
          </a:p>
          <a:p>
            <a:pPr indent="0" lvl="0" marL="0" rtl="0" algn="ctr">
              <a:lnSpc>
                <a:spcPct val="115000"/>
              </a:lnSpc>
              <a:spcBef>
                <a:spcPts val="0"/>
              </a:spcBef>
              <a:spcAft>
                <a:spcPts val="0"/>
              </a:spcAft>
              <a:buNone/>
            </a:pPr>
            <a:r>
              <a:rPr lang="en" sz="1500">
                <a:latin typeface="Barlow Semi Condensed Medium"/>
                <a:ea typeface="Barlow Semi Condensed Medium"/>
                <a:cs typeface="Barlow Semi Condensed Medium"/>
                <a:sym typeface="Barlow Semi Condensed Medium"/>
              </a:rPr>
              <a:t>Lilian BESSONNEAU</a:t>
            </a:r>
            <a:endParaRPr sz="1500">
              <a:latin typeface="Barlow Semi Condensed Medium"/>
              <a:ea typeface="Barlow Semi Condensed Medium"/>
              <a:cs typeface="Barlow Semi Condensed Medium"/>
              <a:sym typeface="Barlow Semi Condensed Medium"/>
            </a:endParaRPr>
          </a:p>
        </p:txBody>
      </p:sp>
      <p:sp>
        <p:nvSpPr>
          <p:cNvPr id="1692" name="Google Shape;1692;p33"/>
          <p:cNvSpPr/>
          <p:nvPr/>
        </p:nvSpPr>
        <p:spPr>
          <a:xfrm>
            <a:off x="4417450" y="4307325"/>
            <a:ext cx="599400" cy="232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3"/>
          <p:cNvSpPr/>
          <p:nvPr/>
        </p:nvSpPr>
        <p:spPr>
          <a:xfrm>
            <a:off x="7750700" y="4916425"/>
            <a:ext cx="599400" cy="17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3"/>
          <p:cNvSpPr/>
          <p:nvPr/>
        </p:nvSpPr>
        <p:spPr>
          <a:xfrm>
            <a:off x="8454175" y="3396225"/>
            <a:ext cx="599400" cy="17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3"/>
          <p:cNvSpPr/>
          <p:nvPr/>
        </p:nvSpPr>
        <p:spPr>
          <a:xfrm>
            <a:off x="50200" y="1934050"/>
            <a:ext cx="599400" cy="17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3"/>
          <p:cNvSpPr/>
          <p:nvPr/>
        </p:nvSpPr>
        <p:spPr>
          <a:xfrm>
            <a:off x="773025" y="84775"/>
            <a:ext cx="599400" cy="17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3"/>
          <p:cNvSpPr txBox="1"/>
          <p:nvPr/>
        </p:nvSpPr>
        <p:spPr>
          <a:xfrm>
            <a:off x="3667575" y="4231125"/>
            <a:ext cx="1831200" cy="716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700">
                <a:solidFill>
                  <a:schemeClr val="accent1"/>
                </a:solidFill>
                <a:latin typeface="Barlow Semi Condensed Medium"/>
                <a:ea typeface="Barlow Semi Condensed Medium"/>
                <a:cs typeface="Barlow Semi Condensed Medium"/>
                <a:sym typeface="Barlow Semi Condensed Medium"/>
              </a:rPr>
              <a:t>Encadré par :</a:t>
            </a:r>
            <a:endParaRPr sz="1200">
              <a:solidFill>
                <a:srgbClr val="FF806D"/>
              </a:solidFill>
            </a:endParaRPr>
          </a:p>
          <a:p>
            <a:pPr indent="0" lvl="0" marL="0" rtl="0" algn="ctr">
              <a:lnSpc>
                <a:spcPct val="115000"/>
              </a:lnSpc>
              <a:spcBef>
                <a:spcPts val="0"/>
              </a:spcBef>
              <a:spcAft>
                <a:spcPts val="0"/>
              </a:spcAft>
              <a:buNone/>
            </a:pPr>
            <a:r>
              <a:rPr lang="en" sz="1500">
                <a:latin typeface="Barlow Semi Condensed Medium"/>
                <a:ea typeface="Barlow Semi Condensed Medium"/>
                <a:cs typeface="Barlow Semi Condensed Medium"/>
                <a:sym typeface="Barlow Semi Condensed Medium"/>
              </a:rPr>
              <a:t>M. Nicolas DELANOUE</a:t>
            </a:r>
            <a:endParaRPr sz="1500">
              <a:latin typeface="Barlow Semi Condensed Medium"/>
              <a:ea typeface="Barlow Semi Condensed Medium"/>
              <a:cs typeface="Barlow Semi Condensed Medium"/>
              <a:sym typeface="Barlow Semi Condensed Medium"/>
            </a:endParaRPr>
          </a:p>
        </p:txBody>
      </p:sp>
      <p:sp>
        <p:nvSpPr>
          <p:cNvPr id="1698" name="Google Shape;1698;p33"/>
          <p:cNvSpPr txBox="1"/>
          <p:nvPr/>
        </p:nvSpPr>
        <p:spPr>
          <a:xfrm>
            <a:off x="4045575" y="2730825"/>
            <a:ext cx="107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28 Avril 2022</a:t>
            </a:r>
            <a:endParaRPr>
              <a:latin typeface="Barlow Semi Condensed"/>
              <a:ea typeface="Barlow Semi Condensed"/>
              <a:cs typeface="Barlow Semi Condensed"/>
              <a:sym typeface="Barlow Semi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0" name="Shape 1830"/>
        <p:cNvGrpSpPr/>
        <p:nvPr/>
      </p:nvGrpSpPr>
      <p:grpSpPr>
        <a:xfrm>
          <a:off x="0" y="0"/>
          <a:ext cx="0" cy="0"/>
          <a:chOff x="0" y="0"/>
          <a:chExt cx="0" cy="0"/>
        </a:xfrm>
      </p:grpSpPr>
      <p:sp>
        <p:nvSpPr>
          <p:cNvPr id="1831" name="Google Shape;1831;p42"/>
          <p:cNvSpPr txBox="1"/>
          <p:nvPr/>
        </p:nvSpPr>
        <p:spPr>
          <a:xfrm>
            <a:off x="3343650" y="397900"/>
            <a:ext cx="2456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Étude théorique</a:t>
            </a:r>
            <a:endParaRPr/>
          </a:p>
        </p:txBody>
      </p:sp>
      <p:sp>
        <p:nvSpPr>
          <p:cNvPr id="1832" name="Google Shape;1832;p42"/>
          <p:cNvSpPr txBox="1"/>
          <p:nvPr/>
        </p:nvSpPr>
        <p:spPr>
          <a:xfrm>
            <a:off x="3207000" y="1064175"/>
            <a:ext cx="2730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Architecture matérielle</a:t>
            </a:r>
            <a:endParaRPr b="1" sz="1800">
              <a:solidFill>
                <a:schemeClr val="accent1"/>
              </a:solidFill>
            </a:endParaRPr>
          </a:p>
        </p:txBody>
      </p:sp>
      <p:sp>
        <p:nvSpPr>
          <p:cNvPr id="1833" name="Google Shape;1833;p42"/>
          <p:cNvSpPr txBox="1"/>
          <p:nvPr/>
        </p:nvSpPr>
        <p:spPr>
          <a:xfrm>
            <a:off x="894475" y="4015050"/>
            <a:ext cx="21609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Raspberry Pi 3 B+</a:t>
            </a:r>
            <a:endParaRPr b="1" sz="1800">
              <a:solidFill>
                <a:schemeClr val="accent1"/>
              </a:solidFill>
            </a:endParaRPr>
          </a:p>
        </p:txBody>
      </p:sp>
      <p:sp>
        <p:nvSpPr>
          <p:cNvPr id="1834" name="Google Shape;1834;p42"/>
          <p:cNvSpPr txBox="1"/>
          <p:nvPr/>
        </p:nvSpPr>
        <p:spPr>
          <a:xfrm>
            <a:off x="6876575" y="4015050"/>
            <a:ext cx="11427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EMO R8</a:t>
            </a:r>
            <a:endParaRPr b="1" sz="1800">
              <a:solidFill>
                <a:schemeClr val="accent1"/>
              </a:solidFill>
            </a:endParaRPr>
          </a:p>
        </p:txBody>
      </p:sp>
      <p:pic>
        <p:nvPicPr>
          <p:cNvPr id="1835" name="Google Shape;1835;p42"/>
          <p:cNvPicPr preferRelativeResize="0"/>
          <p:nvPr/>
        </p:nvPicPr>
        <p:blipFill>
          <a:blip r:embed="rId3">
            <a:alphaModFix/>
          </a:blip>
          <a:stretch>
            <a:fillRect/>
          </a:stretch>
        </p:blipFill>
        <p:spPr>
          <a:xfrm>
            <a:off x="6006725" y="1911450"/>
            <a:ext cx="2725372" cy="2007675"/>
          </a:xfrm>
          <a:prstGeom prst="rect">
            <a:avLst/>
          </a:prstGeom>
          <a:noFill/>
          <a:ln>
            <a:noFill/>
          </a:ln>
        </p:spPr>
      </p:pic>
      <p:pic>
        <p:nvPicPr>
          <p:cNvPr id="1836" name="Google Shape;1836;p42"/>
          <p:cNvPicPr preferRelativeResize="0"/>
          <p:nvPr/>
        </p:nvPicPr>
        <p:blipFill>
          <a:blip r:embed="rId4">
            <a:alphaModFix/>
          </a:blip>
          <a:stretch>
            <a:fillRect/>
          </a:stretch>
        </p:blipFill>
        <p:spPr>
          <a:xfrm>
            <a:off x="2970162" y="1424150"/>
            <a:ext cx="3025700" cy="3025700"/>
          </a:xfrm>
          <a:prstGeom prst="rect">
            <a:avLst/>
          </a:prstGeom>
          <a:noFill/>
          <a:ln>
            <a:noFill/>
          </a:ln>
        </p:spPr>
      </p:pic>
      <p:sp>
        <p:nvSpPr>
          <p:cNvPr id="1837" name="Google Shape;1837;p42"/>
          <p:cNvSpPr txBox="1"/>
          <p:nvPr/>
        </p:nvSpPr>
        <p:spPr>
          <a:xfrm>
            <a:off x="4074500" y="4015050"/>
            <a:ext cx="11427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Unipi 1.1</a:t>
            </a:r>
            <a:endParaRPr b="1" sz="1800">
              <a:solidFill>
                <a:schemeClr val="accent1"/>
              </a:solidFill>
            </a:endParaRPr>
          </a:p>
        </p:txBody>
      </p:sp>
      <p:pic>
        <p:nvPicPr>
          <p:cNvPr id="1838" name="Google Shape;1838;p42"/>
          <p:cNvPicPr preferRelativeResize="0"/>
          <p:nvPr/>
        </p:nvPicPr>
        <p:blipFill>
          <a:blip r:embed="rId5">
            <a:alphaModFix/>
          </a:blip>
          <a:stretch>
            <a:fillRect/>
          </a:stretch>
        </p:blipFill>
        <p:spPr>
          <a:xfrm rot="5400000">
            <a:off x="880222" y="2179613"/>
            <a:ext cx="1958801" cy="1318950"/>
          </a:xfrm>
          <a:prstGeom prst="rect">
            <a:avLst/>
          </a:prstGeom>
          <a:noFill/>
          <a:ln>
            <a:noFill/>
          </a:ln>
        </p:spPr>
      </p:pic>
      <p:sp>
        <p:nvSpPr>
          <p:cNvPr id="1839" name="Google Shape;1839;p42"/>
          <p:cNvSpPr/>
          <p:nvPr/>
        </p:nvSpPr>
        <p:spPr>
          <a:xfrm>
            <a:off x="2326175" y="1967125"/>
            <a:ext cx="192900" cy="1246800"/>
          </a:xfrm>
          <a:prstGeom prst="rect">
            <a:avLst/>
          </a:prstGeom>
          <a:solidFill>
            <a:srgbClr val="E1E7EC">
              <a:alpha val="0"/>
            </a:srgbClr>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2"/>
          <p:cNvSpPr/>
          <p:nvPr/>
        </p:nvSpPr>
        <p:spPr>
          <a:xfrm>
            <a:off x="3725475" y="2215700"/>
            <a:ext cx="192900" cy="674700"/>
          </a:xfrm>
          <a:prstGeom prst="rect">
            <a:avLst/>
          </a:prstGeom>
          <a:solidFill>
            <a:srgbClr val="E1E7EC">
              <a:alpha val="0"/>
            </a:srgbClr>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1" name="Google Shape;1841;p42"/>
          <p:cNvCxnSpPr>
            <a:endCxn id="1840" idx="0"/>
          </p:cNvCxnSpPr>
          <p:nvPr/>
        </p:nvCxnSpPr>
        <p:spPr>
          <a:xfrm flipH="1" rot="10800000">
            <a:off x="2541825" y="2215700"/>
            <a:ext cx="1280100" cy="387000"/>
          </a:xfrm>
          <a:prstGeom prst="bentConnector4">
            <a:avLst>
              <a:gd fmla="val 18745" name="adj1"/>
              <a:gd fmla="val 161531" name="adj2"/>
            </a:avLst>
          </a:prstGeom>
          <a:noFill/>
          <a:ln cap="flat" cmpd="sng" w="28575">
            <a:solidFill>
              <a:schemeClr val="accent1"/>
            </a:solidFill>
            <a:prstDash val="solid"/>
            <a:round/>
            <a:headEnd len="med" w="med" type="none"/>
            <a:tailEnd len="med" w="med" type="none"/>
          </a:ln>
        </p:spPr>
      </p:cxnSp>
      <p:sp>
        <p:nvSpPr>
          <p:cNvPr id="1842" name="Google Shape;1842;p42"/>
          <p:cNvSpPr/>
          <p:nvPr/>
        </p:nvSpPr>
        <p:spPr>
          <a:xfrm>
            <a:off x="3085425" y="3340350"/>
            <a:ext cx="192900" cy="281400"/>
          </a:xfrm>
          <a:prstGeom prst="rect">
            <a:avLst/>
          </a:prstGeom>
          <a:solidFill>
            <a:srgbClr val="E1E7EC">
              <a:alpha val="0"/>
            </a:srgbClr>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2"/>
          <p:cNvSpPr/>
          <p:nvPr/>
        </p:nvSpPr>
        <p:spPr>
          <a:xfrm>
            <a:off x="6594900" y="3432800"/>
            <a:ext cx="192900" cy="281400"/>
          </a:xfrm>
          <a:prstGeom prst="rect">
            <a:avLst/>
          </a:prstGeom>
          <a:solidFill>
            <a:srgbClr val="E1E7EC">
              <a:alpha val="0"/>
            </a:srgbClr>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4" name="Google Shape;1844;p42"/>
          <p:cNvCxnSpPr>
            <a:stCxn id="1842" idx="2"/>
            <a:endCxn id="1843" idx="2"/>
          </p:cNvCxnSpPr>
          <p:nvPr/>
        </p:nvCxnSpPr>
        <p:spPr>
          <a:xfrm flipH="1" rot="-5400000">
            <a:off x="4890375" y="1913250"/>
            <a:ext cx="92400" cy="3509400"/>
          </a:xfrm>
          <a:prstGeom prst="bentConnector3">
            <a:avLst>
              <a:gd fmla="val 311337" name="adj1"/>
            </a:avLst>
          </a:prstGeom>
          <a:noFill/>
          <a:ln cap="flat" cmpd="sng" w="28575">
            <a:solidFill>
              <a:schemeClr val="accent1"/>
            </a:solidFill>
            <a:prstDash val="solid"/>
            <a:round/>
            <a:headEnd len="med" w="med" type="none"/>
            <a:tailEnd len="med" w="med" type="none"/>
          </a:ln>
        </p:spPr>
      </p:cxnSp>
      <p:sp>
        <p:nvSpPr>
          <p:cNvPr id="1845" name="Google Shape;1845;p42"/>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10</a:t>
            </a:r>
            <a:endParaRPr>
              <a:latin typeface="Lobster"/>
              <a:ea typeface="Lobster"/>
              <a:cs typeface="Lobster"/>
              <a:sym typeface="Lobster"/>
            </a:endParaRPr>
          </a:p>
        </p:txBody>
      </p:sp>
      <p:sp>
        <p:nvSpPr>
          <p:cNvPr id="1846" name="Google Shape;1846;p42"/>
          <p:cNvSpPr txBox="1"/>
          <p:nvPr/>
        </p:nvSpPr>
        <p:spPr>
          <a:xfrm>
            <a:off x="4812450" y="36808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727272"/>
                </a:solidFill>
                <a:highlight>
                  <a:srgbClr val="FFFFFF"/>
                </a:highlight>
              </a:rPr>
              <a:t>RJ11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sp>
        <p:nvSpPr>
          <p:cNvPr id="1851" name="Google Shape;1851;p43"/>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Étude</a:t>
            </a:r>
            <a:r>
              <a:rPr lang="en"/>
              <a:t> théorique</a:t>
            </a:r>
            <a:endParaRPr/>
          </a:p>
        </p:txBody>
      </p:sp>
      <p:sp>
        <p:nvSpPr>
          <p:cNvPr id="1852" name="Google Shape;1852;p43"/>
          <p:cNvSpPr txBox="1"/>
          <p:nvPr>
            <p:ph idx="1" type="subTitle"/>
          </p:nvPr>
        </p:nvSpPr>
        <p:spPr>
          <a:xfrm>
            <a:off x="2379749" y="2339150"/>
            <a:ext cx="19254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Mervis IDE</a:t>
            </a:r>
            <a:endParaRPr/>
          </a:p>
        </p:txBody>
      </p:sp>
      <p:sp>
        <p:nvSpPr>
          <p:cNvPr id="1853" name="Google Shape;1853;p43"/>
          <p:cNvSpPr txBox="1"/>
          <p:nvPr>
            <p:ph idx="2" type="subTitle"/>
          </p:nvPr>
        </p:nvSpPr>
        <p:spPr>
          <a:xfrm>
            <a:off x="2379749" y="2739311"/>
            <a:ext cx="1925400" cy="7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Programmation</a:t>
            </a:r>
            <a:endParaRPr sz="1600"/>
          </a:p>
          <a:p>
            <a:pPr indent="0" lvl="0" marL="0" rtl="0" algn="l">
              <a:spcBef>
                <a:spcPts val="0"/>
              </a:spcBef>
              <a:spcAft>
                <a:spcPts val="0"/>
              </a:spcAft>
              <a:buNone/>
            </a:pPr>
            <a:r>
              <a:rPr lang="en" sz="1600"/>
              <a:t>Débogage</a:t>
            </a:r>
            <a:endParaRPr sz="1600"/>
          </a:p>
        </p:txBody>
      </p:sp>
      <p:sp>
        <p:nvSpPr>
          <p:cNvPr id="1854" name="Google Shape;1854;p43"/>
          <p:cNvSpPr txBox="1"/>
          <p:nvPr>
            <p:ph idx="3" type="subTitle"/>
          </p:nvPr>
        </p:nvSpPr>
        <p:spPr>
          <a:xfrm>
            <a:off x="6099923" y="2339150"/>
            <a:ext cx="19278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Mervis SCADA</a:t>
            </a:r>
            <a:endParaRPr/>
          </a:p>
          <a:p>
            <a:pPr indent="0" lvl="0" marL="0" rtl="0" algn="l">
              <a:spcBef>
                <a:spcPts val="0"/>
              </a:spcBef>
              <a:spcAft>
                <a:spcPts val="0"/>
              </a:spcAft>
              <a:buNone/>
            </a:pPr>
            <a:r>
              <a:t/>
            </a:r>
            <a:endParaRPr sz="1800"/>
          </a:p>
        </p:txBody>
      </p:sp>
      <p:sp>
        <p:nvSpPr>
          <p:cNvPr id="1855" name="Google Shape;1855;p43"/>
          <p:cNvSpPr txBox="1"/>
          <p:nvPr>
            <p:ph idx="4" type="subTitle"/>
          </p:nvPr>
        </p:nvSpPr>
        <p:spPr>
          <a:xfrm>
            <a:off x="6099923" y="2739311"/>
            <a:ext cx="1927800" cy="7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Interface Homme Machine</a:t>
            </a:r>
            <a:endParaRPr sz="1600"/>
          </a:p>
        </p:txBody>
      </p:sp>
      <p:sp>
        <p:nvSpPr>
          <p:cNvPr id="1856" name="Google Shape;1856;p43"/>
          <p:cNvSpPr txBox="1"/>
          <p:nvPr>
            <p:ph idx="5" type="subTitle"/>
          </p:nvPr>
        </p:nvSpPr>
        <p:spPr>
          <a:xfrm>
            <a:off x="2422728" y="3635795"/>
            <a:ext cx="19254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Mervis DB</a:t>
            </a:r>
            <a:endParaRPr/>
          </a:p>
        </p:txBody>
      </p:sp>
      <p:sp>
        <p:nvSpPr>
          <p:cNvPr id="1857" name="Google Shape;1857;p43"/>
          <p:cNvSpPr txBox="1"/>
          <p:nvPr>
            <p:ph idx="6" type="subTitle"/>
          </p:nvPr>
        </p:nvSpPr>
        <p:spPr>
          <a:xfrm>
            <a:off x="2422728" y="4035956"/>
            <a:ext cx="1925400" cy="7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Système de base de données de Mervis</a:t>
            </a:r>
            <a:endParaRPr sz="1600"/>
          </a:p>
        </p:txBody>
      </p:sp>
      <p:sp>
        <p:nvSpPr>
          <p:cNvPr id="1858" name="Google Shape;1858;p43"/>
          <p:cNvSpPr txBox="1"/>
          <p:nvPr>
            <p:ph idx="7" type="subTitle"/>
          </p:nvPr>
        </p:nvSpPr>
        <p:spPr>
          <a:xfrm>
            <a:off x="6136817" y="3635795"/>
            <a:ext cx="19734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Mervis RT</a:t>
            </a:r>
            <a:endParaRPr/>
          </a:p>
        </p:txBody>
      </p:sp>
      <p:sp>
        <p:nvSpPr>
          <p:cNvPr id="1859" name="Google Shape;1859;p43"/>
          <p:cNvSpPr txBox="1"/>
          <p:nvPr>
            <p:ph idx="8" type="subTitle"/>
          </p:nvPr>
        </p:nvSpPr>
        <p:spPr>
          <a:xfrm>
            <a:off x="6136809" y="4035964"/>
            <a:ext cx="2136900" cy="7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Environnement d'exécution.</a:t>
            </a:r>
            <a:endParaRPr>
              <a:latin typeface="Barlow Semi Condensed"/>
              <a:ea typeface="Barlow Semi Condensed"/>
              <a:cs typeface="Barlow Semi Condensed"/>
              <a:sym typeface="Barlow Semi Condensed"/>
            </a:endParaRPr>
          </a:p>
        </p:txBody>
      </p:sp>
      <p:sp>
        <p:nvSpPr>
          <p:cNvPr id="1860" name="Google Shape;1860;p43"/>
          <p:cNvSpPr txBox="1"/>
          <p:nvPr/>
        </p:nvSpPr>
        <p:spPr>
          <a:xfrm>
            <a:off x="1194000" y="2497353"/>
            <a:ext cx="1167600" cy="1098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1861" name="Google Shape;1861;p43"/>
          <p:cNvSpPr txBox="1"/>
          <p:nvPr/>
        </p:nvSpPr>
        <p:spPr>
          <a:xfrm>
            <a:off x="1232759" y="3793999"/>
            <a:ext cx="1167600" cy="109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1862" name="Google Shape;1862;p43"/>
          <p:cNvSpPr txBox="1"/>
          <p:nvPr/>
        </p:nvSpPr>
        <p:spPr>
          <a:xfrm>
            <a:off x="4947459" y="3793999"/>
            <a:ext cx="1167600" cy="109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1863" name="Google Shape;1863;p43"/>
          <p:cNvSpPr txBox="1"/>
          <p:nvPr/>
        </p:nvSpPr>
        <p:spPr>
          <a:xfrm>
            <a:off x="4912064" y="2497353"/>
            <a:ext cx="1167600" cy="1098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
        <p:nvSpPr>
          <p:cNvPr id="1864" name="Google Shape;1864;p43"/>
          <p:cNvSpPr txBox="1"/>
          <p:nvPr/>
        </p:nvSpPr>
        <p:spPr>
          <a:xfrm>
            <a:off x="3283200" y="1064175"/>
            <a:ext cx="2730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Architecture logicielle</a:t>
            </a:r>
            <a:endParaRPr b="1" sz="1800">
              <a:solidFill>
                <a:schemeClr val="accent1"/>
              </a:solidFill>
            </a:endParaRPr>
          </a:p>
        </p:txBody>
      </p:sp>
      <p:sp>
        <p:nvSpPr>
          <p:cNvPr id="1865" name="Google Shape;1865;p43"/>
          <p:cNvSpPr txBox="1"/>
          <p:nvPr/>
        </p:nvSpPr>
        <p:spPr>
          <a:xfrm>
            <a:off x="1270200" y="1554950"/>
            <a:ext cx="64794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Barlow Semi Condensed Medium"/>
                <a:ea typeface="Barlow Semi Condensed Medium"/>
                <a:cs typeface="Barlow Semi Condensed Medium"/>
                <a:sym typeface="Barlow Semi Condensed Medium"/>
              </a:rPr>
              <a:t>Mervis est une plateforme logicielle à part entière fournie gratuitement pour tous les Unipi.</a:t>
            </a:r>
            <a:endParaRPr sz="1700">
              <a:latin typeface="Barlow Semi Condensed Medium"/>
              <a:ea typeface="Barlow Semi Condensed Medium"/>
              <a:cs typeface="Barlow Semi Condensed Medium"/>
              <a:sym typeface="Barlow Semi Condensed Medium"/>
            </a:endParaRPr>
          </a:p>
        </p:txBody>
      </p:sp>
      <p:sp>
        <p:nvSpPr>
          <p:cNvPr id="1866" name="Google Shape;1866;p43"/>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11</a:t>
            </a:r>
            <a:endParaRPr>
              <a:latin typeface="Lobster"/>
              <a:ea typeface="Lobster"/>
              <a:cs typeface="Lobster"/>
              <a:sym typeface="Lobs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0" name="Shape 1870"/>
        <p:cNvGrpSpPr/>
        <p:nvPr/>
      </p:nvGrpSpPr>
      <p:grpSpPr>
        <a:xfrm>
          <a:off x="0" y="0"/>
          <a:ext cx="0" cy="0"/>
          <a:chOff x="0" y="0"/>
          <a:chExt cx="0" cy="0"/>
        </a:xfrm>
      </p:grpSpPr>
      <p:sp>
        <p:nvSpPr>
          <p:cNvPr id="1871" name="Google Shape;1871;p44"/>
          <p:cNvSpPr txBox="1"/>
          <p:nvPr>
            <p:ph type="title"/>
          </p:nvPr>
        </p:nvSpPr>
        <p:spPr>
          <a:xfrm>
            <a:off x="2895600" y="2993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Mise en pratique</a:t>
            </a:r>
            <a:endParaRPr sz="4700"/>
          </a:p>
        </p:txBody>
      </p:sp>
      <p:sp>
        <p:nvSpPr>
          <p:cNvPr id="1872" name="Google Shape;1872;p44"/>
          <p:cNvSpPr txBox="1"/>
          <p:nvPr>
            <p:ph idx="2" type="title"/>
          </p:nvPr>
        </p:nvSpPr>
        <p:spPr>
          <a:xfrm>
            <a:off x="2971800" y="13898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873" name="Google Shape;1873;p44"/>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13</a:t>
            </a:r>
            <a:endParaRPr>
              <a:latin typeface="Lobster"/>
              <a:ea typeface="Lobster"/>
              <a:cs typeface="Lobster"/>
              <a:sym typeface="Lobs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7" name="Shape 1877"/>
        <p:cNvGrpSpPr/>
        <p:nvPr/>
      </p:nvGrpSpPr>
      <p:grpSpPr>
        <a:xfrm>
          <a:off x="0" y="0"/>
          <a:ext cx="0" cy="0"/>
          <a:chOff x="0" y="0"/>
          <a:chExt cx="0" cy="0"/>
        </a:xfrm>
      </p:grpSpPr>
      <p:sp>
        <p:nvSpPr>
          <p:cNvPr id="1878" name="Google Shape;1878;p4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879" name="Google Shape;1879;p45"/>
          <p:cNvSpPr txBox="1"/>
          <p:nvPr/>
        </p:nvSpPr>
        <p:spPr>
          <a:xfrm>
            <a:off x="3380400" y="1038150"/>
            <a:ext cx="23832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Schéma synoptique</a:t>
            </a:r>
            <a:endParaRPr b="1" sz="1800">
              <a:solidFill>
                <a:schemeClr val="accent1"/>
              </a:solidFill>
            </a:endParaRPr>
          </a:p>
        </p:txBody>
      </p:sp>
      <p:pic>
        <p:nvPicPr>
          <p:cNvPr id="1880" name="Google Shape;1880;p45"/>
          <p:cNvPicPr preferRelativeResize="0"/>
          <p:nvPr/>
        </p:nvPicPr>
        <p:blipFill>
          <a:blip r:embed="rId3">
            <a:alphaModFix/>
          </a:blip>
          <a:stretch>
            <a:fillRect/>
          </a:stretch>
        </p:blipFill>
        <p:spPr>
          <a:xfrm>
            <a:off x="144125" y="1652250"/>
            <a:ext cx="6146850" cy="3333600"/>
          </a:xfrm>
          <a:prstGeom prst="rect">
            <a:avLst/>
          </a:prstGeom>
          <a:noFill/>
          <a:ln>
            <a:noFill/>
          </a:ln>
        </p:spPr>
      </p:pic>
      <p:pic>
        <p:nvPicPr>
          <p:cNvPr id="1881" name="Google Shape;1881;p45"/>
          <p:cNvPicPr preferRelativeResize="0"/>
          <p:nvPr/>
        </p:nvPicPr>
        <p:blipFill>
          <a:blip r:embed="rId4">
            <a:alphaModFix/>
          </a:blip>
          <a:stretch>
            <a:fillRect/>
          </a:stretch>
        </p:blipFill>
        <p:spPr>
          <a:xfrm>
            <a:off x="193350" y="1624950"/>
            <a:ext cx="4874149" cy="3338849"/>
          </a:xfrm>
          <a:prstGeom prst="rect">
            <a:avLst/>
          </a:prstGeom>
          <a:noFill/>
          <a:ln>
            <a:noFill/>
          </a:ln>
        </p:spPr>
      </p:pic>
      <p:pic>
        <p:nvPicPr>
          <p:cNvPr id="1882" name="Google Shape;1882;p45"/>
          <p:cNvPicPr preferRelativeResize="0"/>
          <p:nvPr/>
        </p:nvPicPr>
        <p:blipFill>
          <a:blip r:embed="rId5">
            <a:alphaModFix/>
          </a:blip>
          <a:stretch>
            <a:fillRect/>
          </a:stretch>
        </p:blipFill>
        <p:spPr>
          <a:xfrm>
            <a:off x="5188100" y="1652250"/>
            <a:ext cx="3810826" cy="3333595"/>
          </a:xfrm>
          <a:prstGeom prst="rect">
            <a:avLst/>
          </a:prstGeom>
          <a:noFill/>
          <a:ln>
            <a:noFill/>
          </a:ln>
        </p:spPr>
      </p:pic>
      <p:cxnSp>
        <p:nvCxnSpPr>
          <p:cNvPr id="1883" name="Google Shape;1883;p45"/>
          <p:cNvCxnSpPr/>
          <p:nvPr/>
        </p:nvCxnSpPr>
        <p:spPr>
          <a:xfrm flipH="1">
            <a:off x="4913650" y="2527925"/>
            <a:ext cx="1262100" cy="781200"/>
          </a:xfrm>
          <a:prstGeom prst="bentConnector3">
            <a:avLst>
              <a:gd fmla="val 50000" name="adj1"/>
            </a:avLst>
          </a:prstGeom>
          <a:noFill/>
          <a:ln cap="flat" cmpd="sng" w="9525">
            <a:solidFill>
              <a:srgbClr val="FF0000"/>
            </a:solidFill>
            <a:prstDash val="solid"/>
            <a:round/>
            <a:headEnd len="med" w="med" type="none"/>
            <a:tailEnd len="med" w="med" type="none"/>
          </a:ln>
        </p:spPr>
      </p:cxnSp>
      <p:cxnSp>
        <p:nvCxnSpPr>
          <p:cNvPr id="1884" name="Google Shape;1884;p45"/>
          <p:cNvCxnSpPr/>
          <p:nvPr/>
        </p:nvCxnSpPr>
        <p:spPr>
          <a:xfrm>
            <a:off x="4908925" y="3156575"/>
            <a:ext cx="4800" cy="162000"/>
          </a:xfrm>
          <a:prstGeom prst="straightConnector1">
            <a:avLst/>
          </a:prstGeom>
          <a:noFill/>
          <a:ln cap="flat" cmpd="sng" w="9525">
            <a:solidFill>
              <a:srgbClr val="FF0000"/>
            </a:solidFill>
            <a:prstDash val="solid"/>
            <a:round/>
            <a:headEnd len="med" w="med" type="none"/>
            <a:tailEnd len="med" w="med" type="none"/>
          </a:ln>
        </p:spPr>
      </p:cxnSp>
      <p:cxnSp>
        <p:nvCxnSpPr>
          <p:cNvPr id="1885" name="Google Shape;1885;p45"/>
          <p:cNvCxnSpPr/>
          <p:nvPr/>
        </p:nvCxnSpPr>
        <p:spPr>
          <a:xfrm>
            <a:off x="6175750" y="2527925"/>
            <a:ext cx="0" cy="400200"/>
          </a:xfrm>
          <a:prstGeom prst="straightConnector1">
            <a:avLst/>
          </a:prstGeom>
          <a:noFill/>
          <a:ln cap="flat" cmpd="sng" w="9525">
            <a:solidFill>
              <a:srgbClr val="FF0000"/>
            </a:solidFill>
            <a:prstDash val="solid"/>
            <a:round/>
            <a:headEnd len="med" w="med" type="none"/>
            <a:tailEnd len="med" w="med" type="none"/>
          </a:ln>
        </p:spPr>
      </p:cxnSp>
      <p:cxnSp>
        <p:nvCxnSpPr>
          <p:cNvPr id="1886" name="Google Shape;1886;p45"/>
          <p:cNvCxnSpPr/>
          <p:nvPr/>
        </p:nvCxnSpPr>
        <p:spPr>
          <a:xfrm rot="10800000">
            <a:off x="6080650" y="2923225"/>
            <a:ext cx="95100" cy="0"/>
          </a:xfrm>
          <a:prstGeom prst="straightConnector1">
            <a:avLst/>
          </a:prstGeom>
          <a:noFill/>
          <a:ln cap="flat" cmpd="sng" w="9525">
            <a:solidFill>
              <a:srgbClr val="FF0000"/>
            </a:solidFill>
            <a:prstDash val="solid"/>
            <a:round/>
            <a:headEnd len="med" w="med" type="none"/>
            <a:tailEnd len="med" w="med" type="none"/>
          </a:ln>
        </p:spPr>
      </p:cxnSp>
      <p:cxnSp>
        <p:nvCxnSpPr>
          <p:cNvPr id="1887" name="Google Shape;1887;p45"/>
          <p:cNvCxnSpPr/>
          <p:nvPr/>
        </p:nvCxnSpPr>
        <p:spPr>
          <a:xfrm flipH="1">
            <a:off x="6787900" y="3047950"/>
            <a:ext cx="2100" cy="1227600"/>
          </a:xfrm>
          <a:prstGeom prst="straightConnector1">
            <a:avLst/>
          </a:prstGeom>
          <a:noFill/>
          <a:ln cap="flat" cmpd="sng" w="9525">
            <a:solidFill>
              <a:srgbClr val="FF0000"/>
            </a:solidFill>
            <a:prstDash val="solid"/>
            <a:round/>
            <a:headEnd len="med" w="med" type="none"/>
            <a:tailEnd len="med" w="med" type="none"/>
          </a:ln>
        </p:spPr>
      </p:cxnSp>
      <p:cxnSp>
        <p:nvCxnSpPr>
          <p:cNvPr id="1888" name="Google Shape;1888;p45"/>
          <p:cNvCxnSpPr/>
          <p:nvPr/>
        </p:nvCxnSpPr>
        <p:spPr>
          <a:xfrm rot="10800000">
            <a:off x="4835250" y="4280525"/>
            <a:ext cx="1952700" cy="0"/>
          </a:xfrm>
          <a:prstGeom prst="straightConnector1">
            <a:avLst/>
          </a:prstGeom>
          <a:noFill/>
          <a:ln cap="flat" cmpd="sng" w="9525">
            <a:solidFill>
              <a:srgbClr val="FF0000"/>
            </a:solidFill>
            <a:prstDash val="solid"/>
            <a:round/>
            <a:headEnd len="med" w="med" type="none"/>
            <a:tailEnd len="med" w="med" type="none"/>
          </a:ln>
        </p:spPr>
      </p:cxnSp>
      <p:cxnSp>
        <p:nvCxnSpPr>
          <p:cNvPr id="1889" name="Google Shape;1889;p45"/>
          <p:cNvCxnSpPr/>
          <p:nvPr/>
        </p:nvCxnSpPr>
        <p:spPr>
          <a:xfrm>
            <a:off x="4830575" y="3151825"/>
            <a:ext cx="0" cy="1128600"/>
          </a:xfrm>
          <a:prstGeom prst="straightConnector1">
            <a:avLst/>
          </a:prstGeom>
          <a:noFill/>
          <a:ln cap="flat" cmpd="sng" w="9525">
            <a:solidFill>
              <a:srgbClr val="FF0000"/>
            </a:solidFill>
            <a:prstDash val="solid"/>
            <a:round/>
            <a:headEnd len="med" w="med" type="none"/>
            <a:tailEnd len="med" w="med" type="none"/>
          </a:ln>
        </p:spPr>
      </p:cxnSp>
      <p:cxnSp>
        <p:nvCxnSpPr>
          <p:cNvPr id="1890" name="Google Shape;1890;p45"/>
          <p:cNvCxnSpPr/>
          <p:nvPr/>
        </p:nvCxnSpPr>
        <p:spPr>
          <a:xfrm rot="10800000">
            <a:off x="4510175" y="1605425"/>
            <a:ext cx="0" cy="176100"/>
          </a:xfrm>
          <a:prstGeom prst="straightConnector1">
            <a:avLst/>
          </a:prstGeom>
          <a:noFill/>
          <a:ln cap="flat" cmpd="sng" w="9525">
            <a:solidFill>
              <a:schemeClr val="dk2"/>
            </a:solidFill>
            <a:prstDash val="solid"/>
            <a:round/>
            <a:headEnd len="med" w="med" type="none"/>
            <a:tailEnd len="med" w="med" type="none"/>
          </a:ln>
        </p:spPr>
      </p:cxnSp>
      <p:cxnSp>
        <p:nvCxnSpPr>
          <p:cNvPr id="1891" name="Google Shape;1891;p45"/>
          <p:cNvCxnSpPr/>
          <p:nvPr/>
        </p:nvCxnSpPr>
        <p:spPr>
          <a:xfrm>
            <a:off x="4510175" y="1610075"/>
            <a:ext cx="1995600" cy="19200"/>
          </a:xfrm>
          <a:prstGeom prst="straightConnector1">
            <a:avLst/>
          </a:prstGeom>
          <a:noFill/>
          <a:ln cap="flat" cmpd="sng" w="9525">
            <a:solidFill>
              <a:schemeClr val="dk2"/>
            </a:solidFill>
            <a:prstDash val="solid"/>
            <a:round/>
            <a:headEnd len="med" w="med" type="none"/>
            <a:tailEnd len="med" w="med" type="none"/>
          </a:ln>
        </p:spPr>
      </p:cxnSp>
      <p:cxnSp>
        <p:nvCxnSpPr>
          <p:cNvPr id="1892" name="Google Shape;1892;p45"/>
          <p:cNvCxnSpPr/>
          <p:nvPr/>
        </p:nvCxnSpPr>
        <p:spPr>
          <a:xfrm>
            <a:off x="6510425" y="1633875"/>
            <a:ext cx="0" cy="1262100"/>
          </a:xfrm>
          <a:prstGeom prst="straightConnector1">
            <a:avLst/>
          </a:prstGeom>
          <a:noFill/>
          <a:ln cap="flat" cmpd="sng" w="9525">
            <a:solidFill>
              <a:schemeClr val="dk2"/>
            </a:solidFill>
            <a:prstDash val="solid"/>
            <a:round/>
            <a:headEnd len="med" w="med" type="none"/>
            <a:tailEnd len="med" w="med" type="none"/>
          </a:ln>
        </p:spPr>
      </p:cxnSp>
      <p:cxnSp>
        <p:nvCxnSpPr>
          <p:cNvPr id="1893" name="Google Shape;1893;p45"/>
          <p:cNvCxnSpPr/>
          <p:nvPr/>
        </p:nvCxnSpPr>
        <p:spPr>
          <a:xfrm>
            <a:off x="6515200" y="2905475"/>
            <a:ext cx="328500" cy="0"/>
          </a:xfrm>
          <a:prstGeom prst="straightConnector1">
            <a:avLst/>
          </a:prstGeom>
          <a:noFill/>
          <a:ln cap="flat" cmpd="sng" w="9525">
            <a:solidFill>
              <a:schemeClr val="dk2"/>
            </a:solidFill>
            <a:prstDash val="solid"/>
            <a:round/>
            <a:headEnd len="med" w="med" type="none"/>
            <a:tailEnd len="med" w="med" type="none"/>
          </a:ln>
        </p:spPr>
      </p:cxnSp>
      <p:cxnSp>
        <p:nvCxnSpPr>
          <p:cNvPr id="1894" name="Google Shape;1894;p45"/>
          <p:cNvCxnSpPr/>
          <p:nvPr/>
        </p:nvCxnSpPr>
        <p:spPr>
          <a:xfrm>
            <a:off x="6839050" y="2915000"/>
            <a:ext cx="9600" cy="76200"/>
          </a:xfrm>
          <a:prstGeom prst="straightConnector1">
            <a:avLst/>
          </a:prstGeom>
          <a:noFill/>
          <a:ln cap="flat" cmpd="sng" w="9525">
            <a:solidFill>
              <a:schemeClr val="dk2"/>
            </a:solidFill>
            <a:prstDash val="solid"/>
            <a:round/>
            <a:headEnd len="med" w="med" type="none"/>
            <a:tailEnd len="med" w="med" type="none"/>
          </a:ln>
        </p:spPr>
      </p:cxnSp>
      <p:cxnSp>
        <p:nvCxnSpPr>
          <p:cNvPr id="1895" name="Google Shape;1895;p45"/>
          <p:cNvCxnSpPr/>
          <p:nvPr/>
        </p:nvCxnSpPr>
        <p:spPr>
          <a:xfrm>
            <a:off x="8035300" y="2686400"/>
            <a:ext cx="0" cy="576300"/>
          </a:xfrm>
          <a:prstGeom prst="straightConnector1">
            <a:avLst/>
          </a:prstGeom>
          <a:noFill/>
          <a:ln cap="flat" cmpd="sng" w="9525">
            <a:solidFill>
              <a:srgbClr val="0000FF"/>
            </a:solidFill>
            <a:prstDash val="solid"/>
            <a:round/>
            <a:headEnd len="med" w="med" type="none"/>
            <a:tailEnd len="med" w="med" type="none"/>
          </a:ln>
        </p:spPr>
      </p:cxnSp>
      <p:cxnSp>
        <p:nvCxnSpPr>
          <p:cNvPr id="1896" name="Google Shape;1896;p45"/>
          <p:cNvCxnSpPr/>
          <p:nvPr/>
        </p:nvCxnSpPr>
        <p:spPr>
          <a:xfrm>
            <a:off x="8037900" y="3267425"/>
            <a:ext cx="814500" cy="0"/>
          </a:xfrm>
          <a:prstGeom prst="straightConnector1">
            <a:avLst/>
          </a:prstGeom>
          <a:noFill/>
          <a:ln cap="flat" cmpd="sng" w="9525">
            <a:solidFill>
              <a:srgbClr val="0000FF"/>
            </a:solidFill>
            <a:prstDash val="solid"/>
            <a:round/>
            <a:headEnd len="med" w="med" type="none"/>
            <a:tailEnd len="med" w="med" type="none"/>
          </a:ln>
        </p:spPr>
      </p:cxnSp>
      <p:cxnSp>
        <p:nvCxnSpPr>
          <p:cNvPr id="1897" name="Google Shape;1897;p45"/>
          <p:cNvCxnSpPr/>
          <p:nvPr/>
        </p:nvCxnSpPr>
        <p:spPr>
          <a:xfrm rot="10800000">
            <a:off x="8842750" y="1552875"/>
            <a:ext cx="0" cy="1719300"/>
          </a:xfrm>
          <a:prstGeom prst="straightConnector1">
            <a:avLst/>
          </a:prstGeom>
          <a:noFill/>
          <a:ln cap="flat" cmpd="sng" w="9525">
            <a:solidFill>
              <a:srgbClr val="0000FF"/>
            </a:solidFill>
            <a:prstDash val="solid"/>
            <a:round/>
            <a:headEnd len="med" w="med" type="none"/>
            <a:tailEnd len="med" w="med" type="none"/>
          </a:ln>
        </p:spPr>
      </p:cxnSp>
      <p:cxnSp>
        <p:nvCxnSpPr>
          <p:cNvPr id="1898" name="Google Shape;1898;p45"/>
          <p:cNvCxnSpPr/>
          <p:nvPr/>
        </p:nvCxnSpPr>
        <p:spPr>
          <a:xfrm flipH="1">
            <a:off x="4606725" y="1562450"/>
            <a:ext cx="4240800" cy="9600"/>
          </a:xfrm>
          <a:prstGeom prst="straightConnector1">
            <a:avLst/>
          </a:prstGeom>
          <a:noFill/>
          <a:ln cap="flat" cmpd="sng" w="9525">
            <a:solidFill>
              <a:srgbClr val="0000FF"/>
            </a:solidFill>
            <a:prstDash val="solid"/>
            <a:round/>
            <a:headEnd len="med" w="med" type="none"/>
            <a:tailEnd len="med" w="med" type="none"/>
          </a:ln>
        </p:spPr>
      </p:cxnSp>
      <p:cxnSp>
        <p:nvCxnSpPr>
          <p:cNvPr id="1899" name="Google Shape;1899;p45"/>
          <p:cNvCxnSpPr/>
          <p:nvPr/>
        </p:nvCxnSpPr>
        <p:spPr>
          <a:xfrm flipH="1">
            <a:off x="4601925" y="1576725"/>
            <a:ext cx="4800" cy="200100"/>
          </a:xfrm>
          <a:prstGeom prst="straightConnector1">
            <a:avLst/>
          </a:prstGeom>
          <a:noFill/>
          <a:ln cap="flat" cmpd="sng" w="9525">
            <a:solidFill>
              <a:srgbClr val="0000FF"/>
            </a:solidFill>
            <a:prstDash val="solid"/>
            <a:round/>
            <a:headEnd len="med" w="med" type="none"/>
            <a:tailEnd len="med" w="med" type="none"/>
          </a:ln>
        </p:spPr>
      </p:cxnSp>
      <p:sp>
        <p:nvSpPr>
          <p:cNvPr id="1900" name="Google Shape;1900;p45"/>
          <p:cNvSpPr/>
          <p:nvPr/>
        </p:nvSpPr>
        <p:spPr>
          <a:xfrm>
            <a:off x="3810100" y="2435700"/>
            <a:ext cx="290400" cy="781200"/>
          </a:xfrm>
          <a:prstGeom prst="rect">
            <a:avLst/>
          </a:prstGeom>
          <a:solidFill>
            <a:srgbClr val="E1E7EC">
              <a:alpha val="0"/>
            </a:srgbClr>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386375" y="2435700"/>
            <a:ext cx="290400" cy="781200"/>
          </a:xfrm>
          <a:prstGeom prst="rect">
            <a:avLst/>
          </a:prstGeom>
          <a:solidFill>
            <a:srgbClr val="E1E7EC">
              <a:alpha val="0"/>
            </a:srgbClr>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14</a:t>
            </a:r>
            <a:endParaRPr>
              <a:latin typeface="Lobster"/>
              <a:ea typeface="Lobster"/>
              <a:cs typeface="Lobster"/>
              <a:sym typeface="Lobs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6" name="Shape 1906"/>
        <p:cNvGrpSpPr/>
        <p:nvPr/>
      </p:nvGrpSpPr>
      <p:grpSpPr>
        <a:xfrm>
          <a:off x="0" y="0"/>
          <a:ext cx="0" cy="0"/>
          <a:chOff x="0" y="0"/>
          <a:chExt cx="0" cy="0"/>
        </a:xfrm>
      </p:grpSpPr>
      <p:sp>
        <p:nvSpPr>
          <p:cNvPr id="1907" name="Google Shape;1907;p46"/>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a:p>
            <a:pPr indent="0" lvl="0" marL="0" rtl="0" algn="ctr">
              <a:spcBef>
                <a:spcPts val="0"/>
              </a:spcBef>
              <a:spcAft>
                <a:spcPts val="0"/>
              </a:spcAft>
              <a:buNone/>
            </a:pPr>
            <a:r>
              <a:t/>
            </a:r>
            <a:endParaRPr/>
          </a:p>
        </p:txBody>
      </p:sp>
      <p:sp>
        <p:nvSpPr>
          <p:cNvPr id="1908" name="Google Shape;1908;p46"/>
          <p:cNvSpPr txBox="1"/>
          <p:nvPr/>
        </p:nvSpPr>
        <p:spPr>
          <a:xfrm>
            <a:off x="3892800" y="1064175"/>
            <a:ext cx="13695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Mervis IDE</a:t>
            </a:r>
            <a:endParaRPr b="1" sz="1800">
              <a:solidFill>
                <a:schemeClr val="accent1"/>
              </a:solidFill>
            </a:endParaRPr>
          </a:p>
        </p:txBody>
      </p:sp>
      <p:pic>
        <p:nvPicPr>
          <p:cNvPr id="1909" name="Google Shape;1909;p46"/>
          <p:cNvPicPr preferRelativeResize="0"/>
          <p:nvPr/>
        </p:nvPicPr>
        <p:blipFill>
          <a:blip r:embed="rId3">
            <a:alphaModFix/>
          </a:blip>
          <a:stretch>
            <a:fillRect/>
          </a:stretch>
        </p:blipFill>
        <p:spPr>
          <a:xfrm>
            <a:off x="1254300" y="1551900"/>
            <a:ext cx="6635251" cy="3470576"/>
          </a:xfrm>
          <a:prstGeom prst="rect">
            <a:avLst/>
          </a:prstGeom>
          <a:noFill/>
          <a:ln>
            <a:noFill/>
          </a:ln>
        </p:spPr>
      </p:pic>
      <p:sp>
        <p:nvSpPr>
          <p:cNvPr id="1910" name="Google Shape;1910;p46"/>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12</a:t>
            </a:r>
            <a:endParaRPr>
              <a:latin typeface="Lobster"/>
              <a:ea typeface="Lobster"/>
              <a:cs typeface="Lobster"/>
              <a:sym typeface="Lobs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4" name="Shape 1914"/>
        <p:cNvGrpSpPr/>
        <p:nvPr/>
      </p:nvGrpSpPr>
      <p:grpSpPr>
        <a:xfrm>
          <a:off x="0" y="0"/>
          <a:ext cx="0" cy="0"/>
          <a:chOff x="0" y="0"/>
          <a:chExt cx="0" cy="0"/>
        </a:xfrm>
      </p:grpSpPr>
      <p:sp>
        <p:nvSpPr>
          <p:cNvPr id="1915" name="Google Shape;1915;p47"/>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916" name="Google Shape;1916;p47"/>
          <p:cNvSpPr txBox="1"/>
          <p:nvPr/>
        </p:nvSpPr>
        <p:spPr>
          <a:xfrm>
            <a:off x="3888150" y="1038150"/>
            <a:ext cx="13677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Mervis OS</a:t>
            </a:r>
            <a:endParaRPr b="1" sz="1800">
              <a:solidFill>
                <a:schemeClr val="accent1"/>
              </a:solidFill>
            </a:endParaRPr>
          </a:p>
        </p:txBody>
      </p:sp>
      <p:pic>
        <p:nvPicPr>
          <p:cNvPr id="1917" name="Google Shape;1917;p47"/>
          <p:cNvPicPr preferRelativeResize="0"/>
          <p:nvPr/>
        </p:nvPicPr>
        <p:blipFill>
          <a:blip r:embed="rId3">
            <a:alphaModFix/>
          </a:blip>
          <a:stretch>
            <a:fillRect/>
          </a:stretch>
        </p:blipFill>
        <p:spPr>
          <a:xfrm>
            <a:off x="751800" y="1568075"/>
            <a:ext cx="7488000" cy="3445475"/>
          </a:xfrm>
          <a:prstGeom prst="rect">
            <a:avLst/>
          </a:prstGeom>
          <a:noFill/>
          <a:ln>
            <a:noFill/>
          </a:ln>
        </p:spPr>
      </p:pic>
      <p:sp>
        <p:nvSpPr>
          <p:cNvPr id="1918" name="Google Shape;1918;p47"/>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15</a:t>
            </a:r>
            <a:endParaRPr>
              <a:latin typeface="Lobster"/>
              <a:ea typeface="Lobster"/>
              <a:cs typeface="Lobster"/>
              <a:sym typeface="Lobs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2" name="Shape 1922"/>
        <p:cNvGrpSpPr/>
        <p:nvPr/>
      </p:nvGrpSpPr>
      <p:grpSpPr>
        <a:xfrm>
          <a:off x="0" y="0"/>
          <a:ext cx="0" cy="0"/>
          <a:chOff x="0" y="0"/>
          <a:chExt cx="0" cy="0"/>
        </a:xfrm>
      </p:grpSpPr>
      <p:sp>
        <p:nvSpPr>
          <p:cNvPr id="1923" name="Google Shape;1923;p48"/>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924" name="Google Shape;1924;p48"/>
          <p:cNvSpPr txBox="1"/>
          <p:nvPr/>
        </p:nvSpPr>
        <p:spPr>
          <a:xfrm>
            <a:off x="2927850" y="1038150"/>
            <a:ext cx="32883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Programmation et débogage</a:t>
            </a:r>
            <a:endParaRPr b="1" sz="1800">
              <a:solidFill>
                <a:schemeClr val="accent1"/>
              </a:solidFill>
            </a:endParaRPr>
          </a:p>
        </p:txBody>
      </p:sp>
      <p:sp>
        <p:nvSpPr>
          <p:cNvPr id="1925" name="Google Shape;1925;p48"/>
          <p:cNvSpPr txBox="1"/>
          <p:nvPr/>
        </p:nvSpPr>
        <p:spPr>
          <a:xfrm>
            <a:off x="1319125" y="1499850"/>
            <a:ext cx="64794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Barlow Semi Condensed Medium"/>
                <a:ea typeface="Barlow Semi Condensed Medium"/>
                <a:cs typeface="Barlow Semi Condensed Medium"/>
                <a:sym typeface="Barlow Semi Condensed Medium"/>
              </a:rPr>
              <a:t>FBD est un langage de programmation basé sur des blocs de code prédéfinis. Chaque bloc a sa fonction spécifique et ses entrées et sorties.</a:t>
            </a:r>
            <a:endParaRPr sz="1700">
              <a:latin typeface="Barlow Semi Condensed Medium"/>
              <a:ea typeface="Barlow Semi Condensed Medium"/>
              <a:cs typeface="Barlow Semi Condensed Medium"/>
              <a:sym typeface="Barlow Semi Condensed Medium"/>
            </a:endParaRPr>
          </a:p>
        </p:txBody>
      </p:sp>
      <p:pic>
        <p:nvPicPr>
          <p:cNvPr id="1926" name="Google Shape;1926;p48"/>
          <p:cNvPicPr preferRelativeResize="0"/>
          <p:nvPr/>
        </p:nvPicPr>
        <p:blipFill>
          <a:blip r:embed="rId3">
            <a:alphaModFix/>
          </a:blip>
          <a:stretch>
            <a:fillRect/>
          </a:stretch>
        </p:blipFill>
        <p:spPr>
          <a:xfrm>
            <a:off x="1536645" y="2207850"/>
            <a:ext cx="6070725" cy="2840350"/>
          </a:xfrm>
          <a:prstGeom prst="rect">
            <a:avLst/>
          </a:prstGeom>
          <a:noFill/>
          <a:ln>
            <a:noFill/>
          </a:ln>
        </p:spPr>
      </p:pic>
      <p:sp>
        <p:nvSpPr>
          <p:cNvPr id="1927" name="Google Shape;1927;p48"/>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16</a:t>
            </a:r>
            <a:endParaRPr>
              <a:latin typeface="Lobster"/>
              <a:ea typeface="Lobster"/>
              <a:cs typeface="Lobster"/>
              <a:sym typeface="Lobs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1" name="Shape 1931"/>
        <p:cNvGrpSpPr/>
        <p:nvPr/>
      </p:nvGrpSpPr>
      <p:grpSpPr>
        <a:xfrm>
          <a:off x="0" y="0"/>
          <a:ext cx="0" cy="0"/>
          <a:chOff x="0" y="0"/>
          <a:chExt cx="0" cy="0"/>
        </a:xfrm>
      </p:grpSpPr>
      <p:sp>
        <p:nvSpPr>
          <p:cNvPr id="1932" name="Google Shape;1932;p49"/>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933" name="Google Shape;1933;p49"/>
          <p:cNvSpPr txBox="1"/>
          <p:nvPr/>
        </p:nvSpPr>
        <p:spPr>
          <a:xfrm>
            <a:off x="2927850" y="1038150"/>
            <a:ext cx="32883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Programmation et débogage</a:t>
            </a:r>
            <a:endParaRPr b="1" sz="1800">
              <a:solidFill>
                <a:schemeClr val="accent1"/>
              </a:solidFill>
            </a:endParaRPr>
          </a:p>
        </p:txBody>
      </p:sp>
      <p:pic>
        <p:nvPicPr>
          <p:cNvPr id="1934" name="Google Shape;1934;p49"/>
          <p:cNvPicPr preferRelativeResize="0"/>
          <p:nvPr/>
        </p:nvPicPr>
        <p:blipFill>
          <a:blip r:embed="rId3">
            <a:alphaModFix/>
          </a:blip>
          <a:stretch>
            <a:fillRect/>
          </a:stretch>
        </p:blipFill>
        <p:spPr>
          <a:xfrm>
            <a:off x="2352425" y="1499850"/>
            <a:ext cx="4439150" cy="3484525"/>
          </a:xfrm>
          <a:prstGeom prst="rect">
            <a:avLst/>
          </a:prstGeom>
          <a:noFill/>
          <a:ln>
            <a:noFill/>
          </a:ln>
        </p:spPr>
      </p:pic>
      <p:sp>
        <p:nvSpPr>
          <p:cNvPr id="1935" name="Google Shape;1935;p49"/>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17</a:t>
            </a:r>
            <a:endParaRPr>
              <a:latin typeface="Lobster"/>
              <a:ea typeface="Lobster"/>
              <a:cs typeface="Lobster"/>
              <a:sym typeface="Lobst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9" name="Shape 1939"/>
        <p:cNvGrpSpPr/>
        <p:nvPr/>
      </p:nvGrpSpPr>
      <p:grpSpPr>
        <a:xfrm>
          <a:off x="0" y="0"/>
          <a:ext cx="0" cy="0"/>
          <a:chOff x="0" y="0"/>
          <a:chExt cx="0" cy="0"/>
        </a:xfrm>
      </p:grpSpPr>
      <p:sp>
        <p:nvSpPr>
          <p:cNvPr id="1940" name="Google Shape;1940;p50"/>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941" name="Google Shape;1941;p50"/>
          <p:cNvSpPr txBox="1"/>
          <p:nvPr/>
        </p:nvSpPr>
        <p:spPr>
          <a:xfrm>
            <a:off x="3496200" y="1038150"/>
            <a:ext cx="21516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Base de données</a:t>
            </a:r>
            <a:endParaRPr b="1" sz="1800">
              <a:solidFill>
                <a:schemeClr val="accent1"/>
              </a:solidFill>
            </a:endParaRPr>
          </a:p>
        </p:txBody>
      </p:sp>
      <p:pic>
        <p:nvPicPr>
          <p:cNvPr id="1942" name="Google Shape;1942;p50"/>
          <p:cNvPicPr preferRelativeResize="0"/>
          <p:nvPr/>
        </p:nvPicPr>
        <p:blipFill>
          <a:blip r:embed="rId3">
            <a:alphaModFix/>
          </a:blip>
          <a:stretch>
            <a:fillRect/>
          </a:stretch>
        </p:blipFill>
        <p:spPr>
          <a:xfrm>
            <a:off x="612450" y="1521475"/>
            <a:ext cx="7918956" cy="3338850"/>
          </a:xfrm>
          <a:prstGeom prst="rect">
            <a:avLst/>
          </a:prstGeom>
          <a:noFill/>
          <a:ln>
            <a:noFill/>
          </a:ln>
        </p:spPr>
      </p:pic>
      <p:sp>
        <p:nvSpPr>
          <p:cNvPr id="1943" name="Google Shape;1943;p50"/>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19</a:t>
            </a:r>
            <a:endParaRPr>
              <a:latin typeface="Lobster"/>
              <a:ea typeface="Lobster"/>
              <a:cs typeface="Lobster"/>
              <a:sym typeface="Lobs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7" name="Shape 1947"/>
        <p:cNvGrpSpPr/>
        <p:nvPr/>
      </p:nvGrpSpPr>
      <p:grpSpPr>
        <a:xfrm>
          <a:off x="0" y="0"/>
          <a:ext cx="0" cy="0"/>
          <a:chOff x="0" y="0"/>
          <a:chExt cx="0" cy="0"/>
        </a:xfrm>
      </p:grpSpPr>
      <p:sp>
        <p:nvSpPr>
          <p:cNvPr id="1948" name="Google Shape;1948;p51"/>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pratique</a:t>
            </a:r>
            <a:endParaRPr/>
          </a:p>
        </p:txBody>
      </p:sp>
      <p:sp>
        <p:nvSpPr>
          <p:cNvPr id="1949" name="Google Shape;1949;p51"/>
          <p:cNvSpPr txBox="1"/>
          <p:nvPr/>
        </p:nvSpPr>
        <p:spPr>
          <a:xfrm>
            <a:off x="3004050" y="1038150"/>
            <a:ext cx="3099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Interface Homme Machine</a:t>
            </a:r>
            <a:endParaRPr b="1" sz="1800">
              <a:solidFill>
                <a:schemeClr val="accent1"/>
              </a:solidFill>
            </a:endParaRPr>
          </a:p>
        </p:txBody>
      </p:sp>
      <p:pic>
        <p:nvPicPr>
          <p:cNvPr id="1950" name="Google Shape;1950;p51"/>
          <p:cNvPicPr preferRelativeResize="0"/>
          <p:nvPr/>
        </p:nvPicPr>
        <p:blipFill>
          <a:blip r:embed="rId3">
            <a:alphaModFix/>
          </a:blip>
          <a:stretch>
            <a:fillRect/>
          </a:stretch>
        </p:blipFill>
        <p:spPr>
          <a:xfrm>
            <a:off x="2350063" y="1499850"/>
            <a:ext cx="4443875" cy="3546825"/>
          </a:xfrm>
          <a:prstGeom prst="rect">
            <a:avLst/>
          </a:prstGeom>
          <a:noFill/>
          <a:ln>
            <a:noFill/>
          </a:ln>
        </p:spPr>
      </p:pic>
      <p:sp>
        <p:nvSpPr>
          <p:cNvPr id="1951" name="Google Shape;1951;p51"/>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18</a:t>
            </a:r>
            <a:endParaRPr>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grpSp>
        <p:nvGrpSpPr>
          <p:cNvPr id="1703" name="Google Shape;1703;p34"/>
          <p:cNvGrpSpPr/>
          <p:nvPr/>
        </p:nvGrpSpPr>
        <p:grpSpPr>
          <a:xfrm>
            <a:off x="967767" y="1270905"/>
            <a:ext cx="497918" cy="576031"/>
            <a:chOff x="731647" y="573573"/>
            <a:chExt cx="635100" cy="734640"/>
          </a:xfrm>
        </p:grpSpPr>
        <p:grpSp>
          <p:nvGrpSpPr>
            <p:cNvPr id="1704" name="Google Shape;1704;p34"/>
            <p:cNvGrpSpPr/>
            <p:nvPr/>
          </p:nvGrpSpPr>
          <p:grpSpPr>
            <a:xfrm>
              <a:off x="731647" y="573573"/>
              <a:ext cx="635100" cy="635100"/>
              <a:chOff x="917231" y="750460"/>
              <a:chExt cx="635100" cy="635100"/>
            </a:xfrm>
          </p:grpSpPr>
          <p:sp>
            <p:nvSpPr>
              <p:cNvPr id="1705" name="Google Shape;1705;p34"/>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34"/>
            <p:cNvGrpSpPr/>
            <p:nvPr/>
          </p:nvGrpSpPr>
          <p:grpSpPr>
            <a:xfrm>
              <a:off x="961679" y="1281213"/>
              <a:ext cx="175013" cy="27000"/>
              <a:chOff x="5662375" y="212375"/>
              <a:chExt cx="175013" cy="27000"/>
            </a:xfrm>
          </p:grpSpPr>
          <p:sp>
            <p:nvSpPr>
              <p:cNvPr id="1708" name="Google Shape;1708;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9" name="Google Shape;1709;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0" name="Google Shape;1710;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11" name="Google Shape;1711;p34"/>
          <p:cNvSpPr txBox="1"/>
          <p:nvPr>
            <p:ph type="title"/>
          </p:nvPr>
        </p:nvSpPr>
        <p:spPr>
          <a:xfrm>
            <a:off x="831400" y="280425"/>
            <a:ext cx="10227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Plan :</a:t>
            </a:r>
            <a:endParaRPr/>
          </a:p>
        </p:txBody>
      </p:sp>
      <p:sp>
        <p:nvSpPr>
          <p:cNvPr id="1712" name="Google Shape;1712;p34"/>
          <p:cNvSpPr txBox="1"/>
          <p:nvPr>
            <p:ph idx="2" type="subTitle"/>
          </p:nvPr>
        </p:nvSpPr>
        <p:spPr>
          <a:xfrm>
            <a:off x="1619275" y="3380250"/>
            <a:ext cx="2993100" cy="732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400"/>
              <a:t>Architecture matérielle</a:t>
            </a:r>
            <a:endParaRPr sz="1400"/>
          </a:p>
          <a:p>
            <a:pPr indent="-304800" lvl="0" marL="457200" rtl="0" algn="l">
              <a:spcBef>
                <a:spcPts val="0"/>
              </a:spcBef>
              <a:spcAft>
                <a:spcPts val="0"/>
              </a:spcAft>
              <a:buSzPts val="1200"/>
              <a:buChar char="-"/>
            </a:pPr>
            <a:r>
              <a:rPr lang="en" sz="1400"/>
              <a:t>Architecture logicielle</a:t>
            </a:r>
            <a:endParaRPr sz="1400">
              <a:latin typeface="Barlow Semi Condensed"/>
              <a:ea typeface="Barlow Semi Condensed"/>
              <a:cs typeface="Barlow Semi Condensed"/>
              <a:sym typeface="Barlow Semi Condensed"/>
            </a:endParaRPr>
          </a:p>
        </p:txBody>
      </p:sp>
      <p:sp>
        <p:nvSpPr>
          <p:cNvPr id="1713" name="Google Shape;1713;p34"/>
          <p:cNvSpPr txBox="1"/>
          <p:nvPr>
            <p:ph idx="1" type="subTitle"/>
          </p:nvPr>
        </p:nvSpPr>
        <p:spPr>
          <a:xfrm>
            <a:off x="1557700" y="1270900"/>
            <a:ext cx="1365900" cy="3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Introduction</a:t>
            </a:r>
            <a:endParaRPr/>
          </a:p>
        </p:txBody>
      </p:sp>
      <p:sp>
        <p:nvSpPr>
          <p:cNvPr id="1714" name="Google Shape;1714;p34"/>
          <p:cNvSpPr txBox="1"/>
          <p:nvPr>
            <p:ph idx="9" type="title"/>
          </p:nvPr>
        </p:nvSpPr>
        <p:spPr>
          <a:xfrm>
            <a:off x="1032179" y="1387534"/>
            <a:ext cx="358500" cy="2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grpSp>
        <p:nvGrpSpPr>
          <p:cNvPr id="1715" name="Google Shape;1715;p34"/>
          <p:cNvGrpSpPr/>
          <p:nvPr/>
        </p:nvGrpSpPr>
        <p:grpSpPr>
          <a:xfrm>
            <a:off x="967769" y="2939124"/>
            <a:ext cx="497918" cy="497982"/>
            <a:chOff x="967769" y="2481924"/>
            <a:chExt cx="497918" cy="497982"/>
          </a:xfrm>
        </p:grpSpPr>
        <p:sp>
          <p:nvSpPr>
            <p:cNvPr id="1716" name="Google Shape;1716;p34"/>
            <p:cNvSpPr/>
            <p:nvPr/>
          </p:nvSpPr>
          <p:spPr>
            <a:xfrm>
              <a:off x="967769" y="2481924"/>
              <a:ext cx="497918" cy="497982"/>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4"/>
            <p:cNvSpPr/>
            <p:nvPr/>
          </p:nvSpPr>
          <p:spPr>
            <a:xfrm>
              <a:off x="1034184" y="2548357"/>
              <a:ext cx="365030" cy="365077"/>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34"/>
          <p:cNvGrpSpPr/>
          <p:nvPr/>
        </p:nvGrpSpPr>
        <p:grpSpPr>
          <a:xfrm>
            <a:off x="1148114" y="3493984"/>
            <a:ext cx="137210" cy="21171"/>
            <a:chOff x="1148114" y="3036784"/>
            <a:chExt cx="137210" cy="21171"/>
          </a:xfrm>
        </p:grpSpPr>
        <p:sp>
          <p:nvSpPr>
            <p:cNvPr id="1719" name="Google Shape;1719;p34"/>
            <p:cNvSpPr/>
            <p:nvPr/>
          </p:nvSpPr>
          <p:spPr>
            <a:xfrm>
              <a:off x="1148114" y="3036784"/>
              <a:ext cx="21168" cy="21171"/>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0" name="Google Shape;1720;p34"/>
            <p:cNvSpPr/>
            <p:nvPr/>
          </p:nvSpPr>
          <p:spPr>
            <a:xfrm>
              <a:off x="1206135" y="3036784"/>
              <a:ext cx="21168" cy="21171"/>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1" name="Google Shape;1721;p34"/>
            <p:cNvSpPr/>
            <p:nvPr/>
          </p:nvSpPr>
          <p:spPr>
            <a:xfrm>
              <a:off x="1264156" y="3036784"/>
              <a:ext cx="21168" cy="21171"/>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22" name="Google Shape;1722;p34"/>
          <p:cNvSpPr txBox="1"/>
          <p:nvPr>
            <p:ph idx="1" type="subTitle"/>
          </p:nvPr>
        </p:nvSpPr>
        <p:spPr>
          <a:xfrm>
            <a:off x="1557700" y="2939125"/>
            <a:ext cx="1774500" cy="3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Étude</a:t>
            </a:r>
            <a:r>
              <a:rPr lang="en"/>
              <a:t> théorique</a:t>
            </a:r>
            <a:endParaRPr/>
          </a:p>
        </p:txBody>
      </p:sp>
      <p:sp>
        <p:nvSpPr>
          <p:cNvPr id="1723" name="Google Shape;1723;p34"/>
          <p:cNvSpPr txBox="1"/>
          <p:nvPr>
            <p:ph idx="9" type="title"/>
          </p:nvPr>
        </p:nvSpPr>
        <p:spPr>
          <a:xfrm>
            <a:off x="1032179" y="3055759"/>
            <a:ext cx="358500" cy="2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1724" name="Google Shape;1724;p34"/>
          <p:cNvSpPr txBox="1"/>
          <p:nvPr>
            <p:ph idx="2" type="subTitle"/>
          </p:nvPr>
        </p:nvSpPr>
        <p:spPr>
          <a:xfrm>
            <a:off x="1678900" y="1750175"/>
            <a:ext cx="2993100" cy="447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400"/>
              <a:t>Problématique</a:t>
            </a:r>
            <a:endParaRPr sz="1400"/>
          </a:p>
          <a:p>
            <a:pPr indent="-317500" lvl="0" marL="457200" rtl="0" algn="l">
              <a:spcBef>
                <a:spcPts val="0"/>
              </a:spcBef>
              <a:spcAft>
                <a:spcPts val="0"/>
              </a:spcAft>
              <a:buSzPts val="1400"/>
              <a:buChar char="-"/>
            </a:pPr>
            <a:r>
              <a:rPr lang="en" sz="1400"/>
              <a:t>Comparaison</a:t>
            </a:r>
            <a:endParaRPr sz="1400"/>
          </a:p>
          <a:p>
            <a:pPr indent="-317500" lvl="0" marL="457200" rtl="0" algn="l">
              <a:spcBef>
                <a:spcPts val="0"/>
              </a:spcBef>
              <a:spcAft>
                <a:spcPts val="0"/>
              </a:spcAft>
              <a:buSzPts val="1400"/>
              <a:buChar char="-"/>
            </a:pPr>
            <a:r>
              <a:rPr lang="en" sz="1400"/>
              <a:t>Objectifs</a:t>
            </a:r>
            <a:endParaRPr sz="1400"/>
          </a:p>
        </p:txBody>
      </p:sp>
      <p:grpSp>
        <p:nvGrpSpPr>
          <p:cNvPr id="1725" name="Google Shape;1725;p34"/>
          <p:cNvGrpSpPr/>
          <p:nvPr/>
        </p:nvGrpSpPr>
        <p:grpSpPr>
          <a:xfrm>
            <a:off x="4792917" y="1270905"/>
            <a:ext cx="497918" cy="576031"/>
            <a:chOff x="731647" y="573573"/>
            <a:chExt cx="635100" cy="734640"/>
          </a:xfrm>
        </p:grpSpPr>
        <p:grpSp>
          <p:nvGrpSpPr>
            <p:cNvPr id="1726" name="Google Shape;1726;p34"/>
            <p:cNvGrpSpPr/>
            <p:nvPr/>
          </p:nvGrpSpPr>
          <p:grpSpPr>
            <a:xfrm>
              <a:off x="731647" y="573573"/>
              <a:ext cx="635100" cy="635100"/>
              <a:chOff x="917231" y="750460"/>
              <a:chExt cx="635100" cy="635100"/>
            </a:xfrm>
          </p:grpSpPr>
          <p:sp>
            <p:nvSpPr>
              <p:cNvPr id="1727" name="Google Shape;1727;p34"/>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34"/>
            <p:cNvGrpSpPr/>
            <p:nvPr/>
          </p:nvGrpSpPr>
          <p:grpSpPr>
            <a:xfrm>
              <a:off x="961679" y="1281213"/>
              <a:ext cx="175013" cy="27000"/>
              <a:chOff x="5662375" y="212375"/>
              <a:chExt cx="175013" cy="27000"/>
            </a:xfrm>
          </p:grpSpPr>
          <p:sp>
            <p:nvSpPr>
              <p:cNvPr id="1730" name="Google Shape;1730;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1" name="Google Shape;1731;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2" name="Google Shape;1732;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33" name="Google Shape;1733;p34"/>
          <p:cNvSpPr txBox="1"/>
          <p:nvPr>
            <p:ph idx="1" type="subTitle"/>
          </p:nvPr>
        </p:nvSpPr>
        <p:spPr>
          <a:xfrm>
            <a:off x="5382850" y="1270900"/>
            <a:ext cx="2400900" cy="3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Mise en pratique</a:t>
            </a:r>
            <a:endParaRPr/>
          </a:p>
          <a:p>
            <a:pPr indent="0" lvl="0" marL="0" rtl="0" algn="l">
              <a:lnSpc>
                <a:spcPct val="115000"/>
              </a:lnSpc>
              <a:spcBef>
                <a:spcPts val="0"/>
              </a:spcBef>
              <a:spcAft>
                <a:spcPts val="0"/>
              </a:spcAft>
              <a:buNone/>
            </a:pPr>
            <a:r>
              <a:t/>
            </a:r>
            <a:endParaRPr/>
          </a:p>
        </p:txBody>
      </p:sp>
      <p:sp>
        <p:nvSpPr>
          <p:cNvPr id="1734" name="Google Shape;1734;p34"/>
          <p:cNvSpPr txBox="1"/>
          <p:nvPr>
            <p:ph idx="9" type="title"/>
          </p:nvPr>
        </p:nvSpPr>
        <p:spPr>
          <a:xfrm>
            <a:off x="4857329" y="1387534"/>
            <a:ext cx="358500" cy="2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735" name="Google Shape;1735;p34"/>
          <p:cNvSpPr txBox="1"/>
          <p:nvPr>
            <p:ph idx="2" type="subTitle"/>
          </p:nvPr>
        </p:nvSpPr>
        <p:spPr>
          <a:xfrm>
            <a:off x="5504050" y="1750175"/>
            <a:ext cx="2993100" cy="447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400"/>
              <a:t>Schéma synoptique</a:t>
            </a:r>
            <a:endParaRPr sz="1400"/>
          </a:p>
          <a:p>
            <a:pPr indent="-317500" lvl="0" marL="457200" rtl="0" algn="l">
              <a:spcBef>
                <a:spcPts val="0"/>
              </a:spcBef>
              <a:spcAft>
                <a:spcPts val="0"/>
              </a:spcAft>
              <a:buSzPts val="1400"/>
              <a:buChar char="-"/>
            </a:pPr>
            <a:r>
              <a:rPr lang="en" sz="1400"/>
              <a:t>Système d’exploitation Mervis</a:t>
            </a:r>
            <a:endParaRPr sz="1400"/>
          </a:p>
          <a:p>
            <a:pPr indent="-317500" lvl="0" marL="457200" rtl="0" algn="l">
              <a:spcBef>
                <a:spcPts val="0"/>
              </a:spcBef>
              <a:spcAft>
                <a:spcPts val="0"/>
              </a:spcAft>
              <a:buSzPts val="1400"/>
              <a:buChar char="-"/>
            </a:pPr>
            <a:r>
              <a:rPr lang="en" sz="1400"/>
              <a:t>Programmation et débogage</a:t>
            </a:r>
            <a:endParaRPr sz="1400"/>
          </a:p>
          <a:p>
            <a:pPr indent="-317500" lvl="0" marL="457200" rtl="0" algn="l">
              <a:spcBef>
                <a:spcPts val="0"/>
              </a:spcBef>
              <a:spcAft>
                <a:spcPts val="0"/>
              </a:spcAft>
              <a:buSzPts val="1400"/>
              <a:buChar char="-"/>
            </a:pPr>
            <a:r>
              <a:rPr lang="en" sz="1400"/>
              <a:t>Interface Homme Machine</a:t>
            </a:r>
            <a:endParaRPr sz="1400"/>
          </a:p>
          <a:p>
            <a:pPr indent="-317500" lvl="0" marL="457200" rtl="0" algn="l">
              <a:spcBef>
                <a:spcPts val="0"/>
              </a:spcBef>
              <a:spcAft>
                <a:spcPts val="0"/>
              </a:spcAft>
              <a:buSzPts val="1400"/>
              <a:buChar char="-"/>
            </a:pPr>
            <a:r>
              <a:rPr lang="en" sz="1400"/>
              <a:t>Base de données</a:t>
            </a:r>
            <a:endParaRPr sz="1400"/>
          </a:p>
          <a:p>
            <a:pPr indent="-317500" lvl="0" marL="457200" rtl="0" algn="l">
              <a:spcBef>
                <a:spcPts val="0"/>
              </a:spcBef>
              <a:spcAft>
                <a:spcPts val="0"/>
              </a:spcAft>
              <a:buSzPts val="1400"/>
              <a:buChar char="-"/>
            </a:pPr>
            <a:r>
              <a:rPr lang="en" sz="1400"/>
              <a:t>Application</a:t>
            </a:r>
            <a:endParaRPr sz="1400"/>
          </a:p>
        </p:txBody>
      </p:sp>
      <p:grpSp>
        <p:nvGrpSpPr>
          <p:cNvPr id="1736" name="Google Shape;1736;p34"/>
          <p:cNvGrpSpPr/>
          <p:nvPr/>
        </p:nvGrpSpPr>
        <p:grpSpPr>
          <a:xfrm>
            <a:off x="4792917" y="3396330"/>
            <a:ext cx="497918" cy="576031"/>
            <a:chOff x="731647" y="573573"/>
            <a:chExt cx="635100" cy="734640"/>
          </a:xfrm>
        </p:grpSpPr>
        <p:grpSp>
          <p:nvGrpSpPr>
            <p:cNvPr id="1737" name="Google Shape;1737;p34"/>
            <p:cNvGrpSpPr/>
            <p:nvPr/>
          </p:nvGrpSpPr>
          <p:grpSpPr>
            <a:xfrm>
              <a:off x="731647" y="573573"/>
              <a:ext cx="635100" cy="635100"/>
              <a:chOff x="917231" y="750460"/>
              <a:chExt cx="635100" cy="635100"/>
            </a:xfrm>
          </p:grpSpPr>
          <p:sp>
            <p:nvSpPr>
              <p:cNvPr id="1738" name="Google Shape;1738;p34"/>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 name="Google Shape;1740;p34"/>
            <p:cNvGrpSpPr/>
            <p:nvPr/>
          </p:nvGrpSpPr>
          <p:grpSpPr>
            <a:xfrm>
              <a:off x="961679" y="1281213"/>
              <a:ext cx="175013" cy="27000"/>
              <a:chOff x="5662375" y="212375"/>
              <a:chExt cx="175013" cy="27000"/>
            </a:xfrm>
          </p:grpSpPr>
          <p:sp>
            <p:nvSpPr>
              <p:cNvPr id="1741" name="Google Shape;1741;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2" name="Google Shape;1742;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3" name="Google Shape;1743;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44" name="Google Shape;1744;p34"/>
          <p:cNvSpPr txBox="1"/>
          <p:nvPr>
            <p:ph idx="1" type="subTitle"/>
          </p:nvPr>
        </p:nvSpPr>
        <p:spPr>
          <a:xfrm>
            <a:off x="5382850" y="3396325"/>
            <a:ext cx="2629800" cy="3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Conclusion et perspectives</a:t>
            </a:r>
            <a:endParaRPr/>
          </a:p>
        </p:txBody>
      </p:sp>
      <p:sp>
        <p:nvSpPr>
          <p:cNvPr id="1745" name="Google Shape;1745;p34"/>
          <p:cNvSpPr txBox="1"/>
          <p:nvPr>
            <p:ph idx="9" type="title"/>
          </p:nvPr>
        </p:nvSpPr>
        <p:spPr>
          <a:xfrm>
            <a:off x="4857329" y="3512959"/>
            <a:ext cx="358500" cy="2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1746" name="Google Shape;1746;p34"/>
          <p:cNvSpPr txBox="1"/>
          <p:nvPr>
            <p:ph idx="2" type="subTitle"/>
          </p:nvPr>
        </p:nvSpPr>
        <p:spPr>
          <a:xfrm>
            <a:off x="5504050" y="3875600"/>
            <a:ext cx="2993100" cy="447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400"/>
              <a:t>Perspectives</a:t>
            </a:r>
            <a:endParaRPr sz="1400"/>
          </a:p>
          <a:p>
            <a:pPr indent="-317500" lvl="0" marL="457200" rtl="0" algn="l">
              <a:spcBef>
                <a:spcPts val="0"/>
              </a:spcBef>
              <a:spcAft>
                <a:spcPts val="0"/>
              </a:spcAft>
              <a:buSzPts val="1400"/>
              <a:buChar char="-"/>
            </a:pPr>
            <a:r>
              <a:rPr lang="en" sz="1400"/>
              <a:t>Conclusion</a:t>
            </a:r>
            <a:endParaRPr sz="1400"/>
          </a:p>
        </p:txBody>
      </p:sp>
      <p:sp>
        <p:nvSpPr>
          <p:cNvPr id="1747" name="Google Shape;1747;p34"/>
          <p:cNvSpPr txBox="1"/>
          <p:nvPr/>
        </p:nvSpPr>
        <p:spPr>
          <a:xfrm>
            <a:off x="144075" y="288600"/>
            <a:ext cx="690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748" name="Google Shape;1748;p34"/>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1</a:t>
            </a:r>
            <a:endParaRPr>
              <a:latin typeface="Lobster"/>
              <a:ea typeface="Lobster"/>
              <a:cs typeface="Lobster"/>
              <a:sym typeface="Lobs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52"/>
          <p:cNvSpPr txBox="1"/>
          <p:nvPr>
            <p:ph idx="1" type="subTitle"/>
          </p:nvPr>
        </p:nvSpPr>
        <p:spPr>
          <a:xfrm>
            <a:off x="3227832" y="2816352"/>
            <a:ext cx="2679300" cy="65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Sous forme d’une vidéo</a:t>
            </a:r>
            <a:endParaRPr/>
          </a:p>
        </p:txBody>
      </p:sp>
      <p:sp>
        <p:nvSpPr>
          <p:cNvPr id="1957" name="Google Shape;1957;p52"/>
          <p:cNvSpPr txBox="1"/>
          <p:nvPr>
            <p:ph type="title"/>
          </p:nvPr>
        </p:nvSpPr>
        <p:spPr>
          <a:xfrm>
            <a:off x="2624328" y="2057400"/>
            <a:ext cx="3904500" cy="78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t>Application</a:t>
            </a:r>
            <a:endParaRPr sz="10700"/>
          </a:p>
        </p:txBody>
      </p:sp>
      <p:sp>
        <p:nvSpPr>
          <p:cNvPr id="1958" name="Google Shape;1958;p52"/>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20</a:t>
            </a:r>
            <a:endParaRPr>
              <a:latin typeface="Lobster"/>
              <a:ea typeface="Lobster"/>
              <a:cs typeface="Lobster"/>
              <a:sym typeface="Lobs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2" name="Shape 1962"/>
        <p:cNvGrpSpPr/>
        <p:nvPr/>
      </p:nvGrpSpPr>
      <p:grpSpPr>
        <a:xfrm>
          <a:off x="0" y="0"/>
          <a:ext cx="0" cy="0"/>
          <a:chOff x="0" y="0"/>
          <a:chExt cx="0" cy="0"/>
        </a:xfrm>
      </p:grpSpPr>
      <p:sp>
        <p:nvSpPr>
          <p:cNvPr id="1963" name="Google Shape;1963;p53"/>
          <p:cNvSpPr txBox="1"/>
          <p:nvPr>
            <p:ph idx="1" type="body"/>
          </p:nvPr>
        </p:nvSpPr>
        <p:spPr>
          <a:xfrm>
            <a:off x="579125" y="1739425"/>
            <a:ext cx="3327600" cy="13626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a:t>Entrées numériques</a:t>
            </a:r>
            <a:endParaRPr/>
          </a:p>
          <a:p>
            <a:pPr indent="0" lvl="0" marL="457200" rtl="0" algn="l">
              <a:spcBef>
                <a:spcPts val="0"/>
              </a:spcBef>
              <a:spcAft>
                <a:spcPts val="0"/>
              </a:spcAft>
              <a:buNone/>
            </a:pPr>
            <a:r>
              <a:t/>
            </a:r>
            <a:endParaRPr/>
          </a:p>
          <a:p>
            <a:pPr indent="-330200" lvl="0" marL="457200" rtl="0" algn="l">
              <a:spcBef>
                <a:spcPts val="0"/>
              </a:spcBef>
              <a:spcAft>
                <a:spcPts val="0"/>
              </a:spcAft>
              <a:buSzPts val="1600"/>
              <a:buChar char="●"/>
            </a:pPr>
            <a:r>
              <a:rPr lang="en"/>
              <a:t>Amélioration de la base de données.</a:t>
            </a:r>
            <a:endParaRPr/>
          </a:p>
          <a:p>
            <a:pPr indent="0" lvl="0" marL="457200" rtl="0" algn="l">
              <a:spcBef>
                <a:spcPts val="0"/>
              </a:spcBef>
              <a:spcAft>
                <a:spcPts val="0"/>
              </a:spcAft>
              <a:buNone/>
            </a:pPr>
            <a:r>
              <a:t/>
            </a:r>
            <a:endParaRPr/>
          </a:p>
          <a:p>
            <a:pPr indent="-330200" lvl="0" marL="457200" rtl="0" algn="l">
              <a:spcBef>
                <a:spcPts val="0"/>
              </a:spcBef>
              <a:spcAft>
                <a:spcPts val="0"/>
              </a:spcAft>
              <a:buSzPts val="1600"/>
              <a:buChar char="●"/>
            </a:pPr>
            <a:r>
              <a:rPr lang="en"/>
              <a:t>Utilisation du même Raspberry Pi pour l’affichage de l’IHM.</a:t>
            </a:r>
            <a:endParaRPr/>
          </a:p>
        </p:txBody>
      </p:sp>
      <p:sp>
        <p:nvSpPr>
          <p:cNvPr id="1964" name="Google Shape;1964;p53"/>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 &amp; Perspectives</a:t>
            </a:r>
            <a:endParaRPr/>
          </a:p>
        </p:txBody>
      </p:sp>
      <p:sp>
        <p:nvSpPr>
          <p:cNvPr id="1965" name="Google Shape;1965;p53"/>
          <p:cNvSpPr/>
          <p:nvPr/>
        </p:nvSpPr>
        <p:spPr>
          <a:xfrm>
            <a:off x="4059258" y="807450"/>
            <a:ext cx="3853492" cy="2921778"/>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4426274" y="4447609"/>
            <a:ext cx="199100" cy="93373"/>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4422296" y="4441992"/>
            <a:ext cx="206297" cy="104588"/>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4428733" y="4511857"/>
            <a:ext cx="196642" cy="29065"/>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4422956" y="4506719"/>
            <a:ext cx="205637" cy="3986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3854280" y="4436694"/>
            <a:ext cx="186027" cy="146607"/>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3851062" y="4431517"/>
            <a:ext cx="190865" cy="156842"/>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3854280" y="4473956"/>
            <a:ext cx="181869" cy="109305"/>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3851062" y="4468818"/>
            <a:ext cx="190865" cy="11954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74" name="Google Shape;1974;p53"/>
          <p:cNvPicPr preferRelativeResize="0"/>
          <p:nvPr/>
        </p:nvPicPr>
        <p:blipFill>
          <a:blip r:embed="rId3">
            <a:alphaModFix/>
          </a:blip>
          <a:stretch>
            <a:fillRect/>
          </a:stretch>
        </p:blipFill>
        <p:spPr>
          <a:xfrm>
            <a:off x="4716950" y="1580750"/>
            <a:ext cx="2741301" cy="1589325"/>
          </a:xfrm>
          <a:prstGeom prst="rect">
            <a:avLst/>
          </a:prstGeom>
          <a:noFill/>
          <a:ln>
            <a:noFill/>
          </a:ln>
        </p:spPr>
      </p:pic>
      <p:sp>
        <p:nvSpPr>
          <p:cNvPr id="1975" name="Google Shape;1975;p53"/>
          <p:cNvSpPr/>
          <p:nvPr/>
        </p:nvSpPr>
        <p:spPr>
          <a:xfrm>
            <a:off x="3954510" y="807510"/>
            <a:ext cx="3974292" cy="2923018"/>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4424875" y="4102541"/>
            <a:ext cx="3274542" cy="192164"/>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4424875" y="4106399"/>
            <a:ext cx="3274542" cy="188306"/>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4543755" y="3019283"/>
            <a:ext cx="106687" cy="165697"/>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4048323" y="3379583"/>
            <a:ext cx="115042" cy="162039"/>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4971701" y="3244731"/>
            <a:ext cx="370135" cy="842419"/>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3831152" y="2974606"/>
            <a:ext cx="1264587" cy="1162019"/>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5221656" y="3776764"/>
            <a:ext cx="341229" cy="352144"/>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4059258" y="3379663"/>
            <a:ext cx="100890" cy="161939"/>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4973620" y="3696445"/>
            <a:ext cx="366297" cy="39070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3838208" y="3440053"/>
            <a:ext cx="1251094" cy="696572"/>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4573940" y="3653386"/>
            <a:ext cx="122119" cy="53353"/>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4530262" y="3432357"/>
            <a:ext cx="23788" cy="78401"/>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4519327" y="3308978"/>
            <a:ext cx="34723" cy="48216"/>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4322066" y="2974846"/>
            <a:ext cx="88696" cy="97051"/>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5222935" y="3776764"/>
            <a:ext cx="338651" cy="352144"/>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5001246" y="3244731"/>
            <a:ext cx="311024" cy="842419"/>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4759647" y="3769708"/>
            <a:ext cx="332873" cy="370135"/>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5219737" y="3773546"/>
            <a:ext cx="345067" cy="358581"/>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5576359" y="3610987"/>
            <a:ext cx="971574" cy="523058"/>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5569922" y="3604551"/>
            <a:ext cx="984428" cy="535292"/>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5648962" y="3696445"/>
            <a:ext cx="825727" cy="345727"/>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5642546" y="3696445"/>
            <a:ext cx="839200" cy="345727"/>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5688163" y="3648888"/>
            <a:ext cx="747326" cy="107346"/>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5682386" y="3643111"/>
            <a:ext cx="759520" cy="118901"/>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4559807" y="3340463"/>
            <a:ext cx="3004657" cy="350225"/>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4554030" y="3334686"/>
            <a:ext cx="3016231" cy="361779"/>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4559807" y="1437175"/>
            <a:ext cx="3004657" cy="2253513"/>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4554030" y="1431398"/>
            <a:ext cx="3016231" cy="2265067"/>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6006863" y="3459983"/>
            <a:ext cx="110545" cy="111184"/>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6000447" y="3454206"/>
            <a:ext cx="122759" cy="122739"/>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5576359" y="4134046"/>
            <a:ext cx="971574" cy="45637"/>
          </a:xfrm>
          <a:custGeom>
            <a:rect b="b" l="l" r="r" t="t"/>
            <a:pathLst>
              <a:path extrusionOk="0" h="2283" w="48603">
                <a:moveTo>
                  <a:pt x="0" y="0"/>
                </a:moveTo>
                <a:lnTo>
                  <a:pt x="0" y="2282"/>
                </a:lnTo>
                <a:lnTo>
                  <a:pt x="48602" y="2282"/>
                </a:lnTo>
                <a:lnTo>
                  <a:pt x="486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5569922" y="4128249"/>
            <a:ext cx="983788" cy="57211"/>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4590652" y="2800713"/>
            <a:ext cx="129815" cy="142669"/>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4588093" y="2794916"/>
            <a:ext cx="138171" cy="154243"/>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4614440" y="2690368"/>
            <a:ext cx="225547" cy="193803"/>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4617638" y="2685051"/>
            <a:ext cx="221069" cy="204358"/>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4778278" y="2728089"/>
            <a:ext cx="10315" cy="34083"/>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4484625" y="2082992"/>
            <a:ext cx="170954" cy="532034"/>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4484625" y="2242312"/>
            <a:ext cx="64288" cy="372714"/>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4489782" y="2271238"/>
            <a:ext cx="55912" cy="231344"/>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4478848" y="2077814"/>
            <a:ext cx="181229" cy="542988"/>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4728163" y="3318074"/>
            <a:ext cx="545567" cy="162179"/>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4722386" y="3312836"/>
            <a:ext cx="545547" cy="172874"/>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4176199" y="2497924"/>
            <a:ext cx="566117" cy="981989"/>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4243026" y="2499343"/>
            <a:ext cx="419610" cy="887396"/>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4243026" y="2557174"/>
            <a:ext cx="409335" cy="82956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4171062" y="2492267"/>
            <a:ext cx="573193" cy="993183"/>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4573940" y="2829678"/>
            <a:ext cx="112484" cy="148406"/>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4568803" y="2824481"/>
            <a:ext cx="123398" cy="15912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4561746" y="3017904"/>
            <a:ext cx="251254" cy="443758"/>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4561746" y="3074436"/>
            <a:ext cx="133673" cy="299470"/>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4582296" y="3179183"/>
            <a:ext cx="113123" cy="194723"/>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4561746" y="3074436"/>
            <a:ext cx="133673" cy="299470"/>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4555949" y="3012667"/>
            <a:ext cx="260270" cy="454413"/>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4697958" y="3349458"/>
            <a:ext cx="118261" cy="112204"/>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4692181" y="3344081"/>
            <a:ext cx="125317" cy="122998"/>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4456999" y="2497464"/>
            <a:ext cx="142669" cy="75142"/>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4456999" y="2498064"/>
            <a:ext cx="68786" cy="74543"/>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4465354" y="2498064"/>
            <a:ext cx="60430" cy="74543"/>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4459577" y="2492267"/>
            <a:ext cx="145887" cy="85537"/>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4500697" y="3161192"/>
            <a:ext cx="109905" cy="77221"/>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4543116" y="2527289"/>
            <a:ext cx="292374" cy="333813"/>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4609282" y="2603191"/>
            <a:ext cx="203718" cy="237381"/>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4649762" y="2745200"/>
            <a:ext cx="71364" cy="55012"/>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4133141" y="3283271"/>
            <a:ext cx="366936" cy="1180429"/>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4131861" y="3277874"/>
            <a:ext cx="373353" cy="1190964"/>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3901816" y="3452267"/>
            <a:ext cx="507646" cy="1007576"/>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3896039" y="3447009"/>
            <a:ext cx="519220" cy="1018231"/>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4325285" y="3630777"/>
            <a:ext cx="53993" cy="315782"/>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4153710" y="3487369"/>
            <a:ext cx="43718" cy="186607"/>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4308573" y="3410328"/>
            <a:ext cx="98970" cy="74743"/>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4227613" y="3385840"/>
            <a:ext cx="145227" cy="606217"/>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4199328" y="4011927"/>
            <a:ext cx="26367" cy="32424"/>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4545674" y="2521832"/>
            <a:ext cx="278900" cy="344608"/>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21</a:t>
            </a:r>
            <a:endParaRPr>
              <a:latin typeface="Lobster"/>
              <a:ea typeface="Lobster"/>
              <a:cs typeface="Lobster"/>
              <a:sym typeface="Lobs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4" name="Shape 2054"/>
        <p:cNvGrpSpPr/>
        <p:nvPr/>
      </p:nvGrpSpPr>
      <p:grpSpPr>
        <a:xfrm>
          <a:off x="0" y="0"/>
          <a:ext cx="0" cy="0"/>
          <a:chOff x="0" y="0"/>
          <a:chExt cx="0" cy="0"/>
        </a:xfrm>
      </p:grpSpPr>
      <p:sp>
        <p:nvSpPr>
          <p:cNvPr id="2055" name="Google Shape;2055;p54"/>
          <p:cNvSpPr/>
          <p:nvPr/>
        </p:nvSpPr>
        <p:spPr>
          <a:xfrm rot="5400000">
            <a:off x="1481950" y="1709075"/>
            <a:ext cx="599400" cy="14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rot="5400000">
            <a:off x="1624750" y="4598325"/>
            <a:ext cx="599400" cy="14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rot="5400000">
            <a:off x="181825" y="4086325"/>
            <a:ext cx="599400" cy="14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rot="5400000">
            <a:off x="8049450" y="410075"/>
            <a:ext cx="599400" cy="14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2425150" y="3144350"/>
            <a:ext cx="4066200" cy="1353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61" name="Google Shape;2061;p54"/>
          <p:cNvSpPr txBox="1"/>
          <p:nvPr>
            <p:ph idx="1" type="subTitle"/>
          </p:nvPr>
        </p:nvSpPr>
        <p:spPr>
          <a:xfrm>
            <a:off x="3163675" y="2076100"/>
            <a:ext cx="28212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rPr>
              <a:t>Résumé</a:t>
            </a:r>
            <a:r>
              <a:rPr lang="en">
                <a:solidFill>
                  <a:schemeClr val="accent1"/>
                </a:solidFill>
              </a:rPr>
              <a:t> :</a:t>
            </a:r>
            <a:endParaRPr>
              <a:solidFill>
                <a:schemeClr val="dk2"/>
              </a:solidFill>
              <a:latin typeface="Barlow Semi Condensed Light"/>
              <a:ea typeface="Barlow Semi Condensed Light"/>
              <a:cs typeface="Barlow Semi Condensed Light"/>
              <a:sym typeface="Barlow Semi Condensed Light"/>
            </a:endParaRPr>
          </a:p>
        </p:txBody>
      </p:sp>
      <p:sp>
        <p:nvSpPr>
          <p:cNvPr id="2062" name="Google Shape;2062;p54"/>
          <p:cNvSpPr txBox="1"/>
          <p:nvPr>
            <p:ph idx="4294967295" type="subTitle"/>
          </p:nvPr>
        </p:nvSpPr>
        <p:spPr>
          <a:xfrm>
            <a:off x="2541175" y="4652925"/>
            <a:ext cx="40662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PLC, Unipi, Raspberry Pi, Linux, MySQL, FBD, Scada, IHM, I2C </a:t>
            </a:r>
            <a:endParaRPr sz="1300">
              <a:latin typeface="Barlow Semi Condensed"/>
              <a:ea typeface="Barlow Semi Condensed"/>
              <a:cs typeface="Barlow Semi Condensed"/>
              <a:sym typeface="Barlow Semi Condensed"/>
            </a:endParaRPr>
          </a:p>
        </p:txBody>
      </p:sp>
      <p:sp>
        <p:nvSpPr>
          <p:cNvPr id="2063" name="Google Shape;2063;p54"/>
          <p:cNvSpPr txBox="1"/>
          <p:nvPr/>
        </p:nvSpPr>
        <p:spPr>
          <a:xfrm>
            <a:off x="3074275" y="4239025"/>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accent1"/>
                </a:solidFill>
                <a:latin typeface="Barlow Semi Condensed"/>
                <a:ea typeface="Barlow Semi Condensed"/>
                <a:cs typeface="Barlow Semi Condensed"/>
                <a:sym typeface="Barlow Semi Condensed"/>
              </a:rPr>
              <a:t>Mots-clefs :</a:t>
            </a:r>
            <a:r>
              <a:rPr lang="en"/>
              <a:t> </a:t>
            </a:r>
            <a:endParaRPr sz="1600">
              <a:solidFill>
                <a:schemeClr val="accent1"/>
              </a:solidFill>
              <a:latin typeface="Barlow Semi Condensed"/>
              <a:ea typeface="Barlow Semi Condensed"/>
              <a:cs typeface="Barlow Semi Condensed"/>
              <a:sym typeface="Barlow Semi Condensed"/>
            </a:endParaRPr>
          </a:p>
        </p:txBody>
      </p:sp>
      <p:sp>
        <p:nvSpPr>
          <p:cNvPr id="2064" name="Google Shape;2064;p5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65" name="Google Shape;2065;p54"/>
          <p:cNvSpPr txBox="1"/>
          <p:nvPr/>
        </p:nvSpPr>
        <p:spPr>
          <a:xfrm>
            <a:off x="1786800" y="2521213"/>
            <a:ext cx="5570400" cy="1662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Personne ne doute de l’importance d’avoir un système de PLC de nos jours. C’est le seul système qui permet un fonctionnement parfait et rapide. Le système PLC est souvent utilisé par l’industrie et les plantations. Sans lui, l’économie ne pourra pas croître très haut et rapidement, car tout sera lent. Peut-on imaginer ce qui se passera s’il n’y a pas de système PLC du tout ? L’industrie fonctionnera par méthode manuelle. Rien ne peut croître très puissamment et rapidement sans le système PLC approprié. Donc l’Unipi est une solution optimale et moins coûteuse qu’un vrai PLC, facile à configurer et possède toutes les fonctionnalités clés d’un PLC.</a:t>
            </a:r>
            <a:endParaRPr sz="1000"/>
          </a:p>
        </p:txBody>
      </p:sp>
      <p:pic>
        <p:nvPicPr>
          <p:cNvPr id="2066" name="Google Shape;2066;p54"/>
          <p:cNvPicPr preferRelativeResize="0"/>
          <p:nvPr/>
        </p:nvPicPr>
        <p:blipFill>
          <a:blip r:embed="rId3">
            <a:alphaModFix/>
          </a:blip>
          <a:stretch>
            <a:fillRect/>
          </a:stretch>
        </p:blipFill>
        <p:spPr>
          <a:xfrm>
            <a:off x="3161400" y="239450"/>
            <a:ext cx="2821200" cy="724392"/>
          </a:xfrm>
          <a:prstGeom prst="rect">
            <a:avLst/>
          </a:prstGeom>
          <a:noFill/>
          <a:ln>
            <a:noFill/>
          </a:ln>
        </p:spPr>
      </p:pic>
      <p:sp>
        <p:nvSpPr>
          <p:cNvPr id="2067" name="Google Shape;2067;p54"/>
          <p:cNvSpPr txBox="1"/>
          <p:nvPr/>
        </p:nvSpPr>
        <p:spPr>
          <a:xfrm>
            <a:off x="1975950" y="1162825"/>
            <a:ext cx="51921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2"/>
                </a:solidFill>
                <a:latin typeface="Fjalla One"/>
                <a:ea typeface="Fjalla One"/>
                <a:cs typeface="Fjalla One"/>
                <a:sym typeface="Fjalla One"/>
              </a:rPr>
              <a:t>Pilotage d’une partie opérative avec un Raspberry Pi </a:t>
            </a:r>
            <a:endParaRPr sz="1900">
              <a:solidFill>
                <a:schemeClr val="dk2"/>
              </a:solidFill>
              <a:latin typeface="Fjalla One"/>
              <a:ea typeface="Fjalla One"/>
              <a:cs typeface="Fjalla One"/>
              <a:sym typeface="Fjalla One"/>
            </a:endParaRPr>
          </a:p>
          <a:p>
            <a:pPr indent="0" lvl="0" marL="0" rtl="0" algn="ctr">
              <a:spcBef>
                <a:spcPts val="0"/>
              </a:spcBef>
              <a:spcAft>
                <a:spcPts val="0"/>
              </a:spcAft>
              <a:buNone/>
            </a:pPr>
            <a:r>
              <a:rPr lang="en" sz="1900">
                <a:solidFill>
                  <a:schemeClr val="dk2"/>
                </a:solidFill>
                <a:latin typeface="Fjalla One"/>
                <a:ea typeface="Fjalla One"/>
                <a:cs typeface="Fjalla One"/>
                <a:sym typeface="Fjalla One"/>
              </a:rPr>
              <a:t>en exploitant une carte d’extension Unipi</a:t>
            </a:r>
            <a:endParaRPr sz="500"/>
          </a:p>
        </p:txBody>
      </p:sp>
      <p:cxnSp>
        <p:nvCxnSpPr>
          <p:cNvPr id="2068" name="Google Shape;2068;p54"/>
          <p:cNvCxnSpPr/>
          <p:nvPr/>
        </p:nvCxnSpPr>
        <p:spPr>
          <a:xfrm>
            <a:off x="2088825" y="1113175"/>
            <a:ext cx="4988700" cy="0"/>
          </a:xfrm>
          <a:prstGeom prst="straightConnector1">
            <a:avLst/>
          </a:prstGeom>
          <a:noFill/>
          <a:ln cap="flat" cmpd="sng" w="9525">
            <a:solidFill>
              <a:schemeClr val="dk2"/>
            </a:solidFill>
            <a:prstDash val="solid"/>
            <a:round/>
            <a:headEnd len="med" w="med" type="none"/>
            <a:tailEnd len="med" w="med" type="none"/>
          </a:ln>
        </p:spPr>
      </p:cxnSp>
      <p:cxnSp>
        <p:nvCxnSpPr>
          <p:cNvPr id="2069" name="Google Shape;2069;p54"/>
          <p:cNvCxnSpPr/>
          <p:nvPr/>
        </p:nvCxnSpPr>
        <p:spPr>
          <a:xfrm>
            <a:off x="2069388" y="1932325"/>
            <a:ext cx="4988700" cy="0"/>
          </a:xfrm>
          <a:prstGeom prst="straightConnector1">
            <a:avLst/>
          </a:prstGeom>
          <a:noFill/>
          <a:ln cap="flat" cmpd="sng" w="9525">
            <a:solidFill>
              <a:schemeClr val="dk2"/>
            </a:solidFill>
            <a:prstDash val="solid"/>
            <a:round/>
            <a:headEnd len="med" w="med" type="none"/>
            <a:tailEnd len="med" w="med" type="none"/>
          </a:ln>
        </p:spPr>
      </p:cxnSp>
      <p:sp>
        <p:nvSpPr>
          <p:cNvPr id="2070" name="Google Shape;2070;p54"/>
          <p:cNvSpPr txBox="1"/>
          <p:nvPr/>
        </p:nvSpPr>
        <p:spPr>
          <a:xfrm>
            <a:off x="8742775" y="4743300"/>
            <a:ext cx="5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22</a:t>
            </a:r>
            <a:endParaRPr>
              <a:latin typeface="Lobster"/>
              <a:ea typeface="Lobster"/>
              <a:cs typeface="Lobster"/>
              <a:sym typeface="Lobs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35"/>
          <p:cNvSpPr txBox="1"/>
          <p:nvPr>
            <p:ph type="title"/>
          </p:nvPr>
        </p:nvSpPr>
        <p:spPr>
          <a:xfrm>
            <a:off x="2895600" y="26883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Introduction</a:t>
            </a:r>
            <a:endParaRPr sz="4700"/>
          </a:p>
        </p:txBody>
      </p:sp>
      <p:sp>
        <p:nvSpPr>
          <p:cNvPr id="1754" name="Google Shape;1754;p35"/>
          <p:cNvSpPr txBox="1"/>
          <p:nvPr>
            <p:ph idx="2" type="title"/>
          </p:nvPr>
        </p:nvSpPr>
        <p:spPr>
          <a:xfrm>
            <a:off x="2971800" y="13898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755" name="Google Shape;1755;p35"/>
          <p:cNvSpPr txBox="1"/>
          <p:nvPr/>
        </p:nvSpPr>
        <p:spPr>
          <a:xfrm>
            <a:off x="8742775" y="4743300"/>
            <a:ext cx="690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2</a:t>
            </a:r>
            <a:endParaRPr>
              <a:latin typeface="Lobster"/>
              <a:ea typeface="Lobster"/>
              <a:cs typeface="Lobster"/>
              <a:sym typeface="Lobs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36"/>
          <p:cNvSpPr txBox="1"/>
          <p:nvPr/>
        </p:nvSpPr>
        <p:spPr>
          <a:xfrm>
            <a:off x="3586200" y="397900"/>
            <a:ext cx="197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Introduction</a:t>
            </a:r>
            <a:endParaRPr/>
          </a:p>
        </p:txBody>
      </p:sp>
      <p:sp>
        <p:nvSpPr>
          <p:cNvPr id="1761" name="Google Shape;1761;p36"/>
          <p:cNvSpPr txBox="1"/>
          <p:nvPr/>
        </p:nvSpPr>
        <p:spPr>
          <a:xfrm>
            <a:off x="3672750" y="1064175"/>
            <a:ext cx="17985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Problématique</a:t>
            </a:r>
            <a:endParaRPr b="1" sz="1800">
              <a:solidFill>
                <a:schemeClr val="accent1"/>
              </a:solidFill>
            </a:endParaRPr>
          </a:p>
        </p:txBody>
      </p:sp>
      <p:sp>
        <p:nvSpPr>
          <p:cNvPr id="1762" name="Google Shape;1762;p36"/>
          <p:cNvSpPr txBox="1"/>
          <p:nvPr/>
        </p:nvSpPr>
        <p:spPr>
          <a:xfrm>
            <a:off x="2027450" y="1557488"/>
            <a:ext cx="50844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t>Remplacer un </a:t>
            </a:r>
            <a:r>
              <a:rPr b="1" lang="en"/>
              <a:t>Automate Programmable Industriel (PLC)</a:t>
            </a:r>
            <a:r>
              <a:rPr lang="en"/>
              <a:t> par un </a:t>
            </a:r>
            <a:r>
              <a:rPr b="1" lang="en"/>
              <a:t>Raspberry Pi </a:t>
            </a:r>
            <a:r>
              <a:rPr lang="en"/>
              <a:t>en exploitant une extension</a:t>
            </a:r>
            <a:r>
              <a:rPr lang="en"/>
              <a:t> </a:t>
            </a:r>
            <a:r>
              <a:rPr b="1" lang="en"/>
              <a:t>Unipi</a:t>
            </a:r>
            <a:r>
              <a:rPr lang="en"/>
              <a:t>. </a:t>
            </a:r>
            <a:endParaRPr/>
          </a:p>
        </p:txBody>
      </p:sp>
      <p:sp>
        <p:nvSpPr>
          <p:cNvPr id="1763" name="Google Shape;1763;p36"/>
          <p:cNvSpPr/>
          <p:nvPr/>
        </p:nvSpPr>
        <p:spPr>
          <a:xfrm>
            <a:off x="1818450" y="2512150"/>
            <a:ext cx="2272800" cy="2174400"/>
          </a:xfrm>
          <a:prstGeom prst="rect">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6"/>
          <p:cNvSpPr/>
          <p:nvPr/>
        </p:nvSpPr>
        <p:spPr>
          <a:xfrm>
            <a:off x="5033000" y="2733025"/>
            <a:ext cx="2325600" cy="1758900"/>
          </a:xfrm>
          <a:prstGeom prst="rect">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5" name="Google Shape;1765;p36"/>
          <p:cNvPicPr preferRelativeResize="0"/>
          <p:nvPr/>
        </p:nvPicPr>
        <p:blipFill>
          <a:blip r:embed="rId3">
            <a:alphaModFix/>
          </a:blip>
          <a:stretch>
            <a:fillRect/>
          </a:stretch>
        </p:blipFill>
        <p:spPr>
          <a:xfrm>
            <a:off x="2102799" y="2749475"/>
            <a:ext cx="5255600" cy="1666250"/>
          </a:xfrm>
          <a:prstGeom prst="rect">
            <a:avLst/>
          </a:prstGeom>
          <a:noFill/>
          <a:ln>
            <a:noFill/>
          </a:ln>
        </p:spPr>
      </p:pic>
      <p:sp>
        <p:nvSpPr>
          <p:cNvPr id="1766" name="Google Shape;1766;p36"/>
          <p:cNvSpPr/>
          <p:nvPr/>
        </p:nvSpPr>
        <p:spPr>
          <a:xfrm>
            <a:off x="4248650" y="3468600"/>
            <a:ext cx="642000" cy="210300"/>
          </a:xfrm>
          <a:prstGeom prst="rightArrow">
            <a:avLst>
              <a:gd fmla="val 50000" name="adj1"/>
              <a:gd fmla="val 50000" name="adj2"/>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6"/>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3</a:t>
            </a:r>
            <a:endParaRPr>
              <a:latin typeface="Lobster"/>
              <a:ea typeface="Lobster"/>
              <a:cs typeface="Lobster"/>
              <a:sym typeface="Lobs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
        <p:nvSpPr>
          <p:cNvPr id="1772" name="Google Shape;1772;p37"/>
          <p:cNvSpPr txBox="1"/>
          <p:nvPr/>
        </p:nvSpPr>
        <p:spPr>
          <a:xfrm>
            <a:off x="3586200" y="397900"/>
            <a:ext cx="197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Introduction</a:t>
            </a:r>
            <a:endParaRPr/>
          </a:p>
        </p:txBody>
      </p:sp>
      <p:sp>
        <p:nvSpPr>
          <p:cNvPr id="1773" name="Google Shape;1773;p37"/>
          <p:cNvSpPr txBox="1"/>
          <p:nvPr/>
        </p:nvSpPr>
        <p:spPr>
          <a:xfrm>
            <a:off x="3735600" y="1054650"/>
            <a:ext cx="16728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Comparaison</a:t>
            </a:r>
            <a:endParaRPr b="1" sz="1800">
              <a:solidFill>
                <a:schemeClr val="accent1"/>
              </a:solidFill>
            </a:endParaRPr>
          </a:p>
        </p:txBody>
      </p:sp>
      <p:graphicFrame>
        <p:nvGraphicFramePr>
          <p:cNvPr id="1774" name="Google Shape;1774;p37"/>
          <p:cNvGraphicFramePr/>
          <p:nvPr/>
        </p:nvGraphicFramePr>
        <p:xfrm>
          <a:off x="1317300" y="1756335"/>
          <a:ext cx="3000000" cy="3000000"/>
        </p:xfrm>
        <a:graphic>
          <a:graphicData uri="http://schemas.openxmlformats.org/drawingml/2006/table">
            <a:tbl>
              <a:tblPr>
                <a:noFill/>
                <a:tableStyleId>{0FDBD210-6A46-43DF-AC42-94AFDA1C9122}</a:tableStyleId>
              </a:tblPr>
              <a:tblGrid>
                <a:gridCol w="2396150"/>
                <a:gridCol w="1943450"/>
                <a:gridCol w="2169800"/>
              </a:tblGrid>
              <a:tr h="955300">
                <a:tc>
                  <a:txBody>
                    <a:bodyPr/>
                    <a:lstStyle/>
                    <a:p>
                      <a:pPr indent="0" lvl="0" marL="0" rtl="0" algn="ctr">
                        <a:spcBef>
                          <a:spcPts val="0"/>
                        </a:spcBef>
                        <a:spcAft>
                          <a:spcPts val="0"/>
                        </a:spcAft>
                        <a:buNone/>
                      </a:pPr>
                      <a:r>
                        <a:t/>
                      </a:r>
                      <a:endParaRPr sz="1800">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Solution</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Unipi</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Automate Programmable</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520825">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Encombrement</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2"/>
                          </a:solidFill>
                          <a:latin typeface="Barlow Semi Condensed"/>
                          <a:ea typeface="Barlow Semi Condensed"/>
                          <a:cs typeface="Barlow Semi Condensed"/>
                          <a:sym typeface="Barlow Semi Condensed"/>
                        </a:rPr>
                        <a:t>Petit</a:t>
                      </a:r>
                      <a:endParaRPr b="1"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Moyen à élevé</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520825">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Coût</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800">
                          <a:solidFill>
                            <a:schemeClr val="dk2"/>
                          </a:solidFill>
                          <a:latin typeface="Barlow Semi Condensed"/>
                          <a:ea typeface="Barlow Semi Condensed"/>
                          <a:cs typeface="Barlow Semi Condensed"/>
                          <a:sym typeface="Barlow Semi Condensed"/>
                        </a:rPr>
                        <a:t>Bas</a:t>
                      </a:r>
                      <a:endParaRPr b="1"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Elevé</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615225">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Compatibilité électromagnétique</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2"/>
                          </a:solidFill>
                          <a:latin typeface="Barlow Semi Condensed"/>
                          <a:ea typeface="Barlow Semi Condensed"/>
                          <a:cs typeface="Barlow Semi Condensed"/>
                          <a:sym typeface="Barlow Semi Condensed"/>
                        </a:rPr>
                        <a:t>Oui</a:t>
                      </a:r>
                      <a:endParaRPr b="1"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775" name="Google Shape;1775;p37"/>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5</a:t>
            </a:r>
            <a:endParaRPr>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38"/>
          <p:cNvSpPr txBox="1"/>
          <p:nvPr/>
        </p:nvSpPr>
        <p:spPr>
          <a:xfrm>
            <a:off x="3586200" y="397900"/>
            <a:ext cx="197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Introduction</a:t>
            </a:r>
            <a:endParaRPr/>
          </a:p>
        </p:txBody>
      </p:sp>
      <p:sp>
        <p:nvSpPr>
          <p:cNvPr id="1781" name="Google Shape;1781;p38"/>
          <p:cNvSpPr txBox="1"/>
          <p:nvPr/>
        </p:nvSpPr>
        <p:spPr>
          <a:xfrm>
            <a:off x="3960650" y="1054650"/>
            <a:ext cx="1218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Objectifs</a:t>
            </a:r>
            <a:endParaRPr b="1" sz="1800">
              <a:solidFill>
                <a:schemeClr val="accent1"/>
              </a:solidFill>
            </a:endParaRPr>
          </a:p>
        </p:txBody>
      </p:sp>
      <p:sp>
        <p:nvSpPr>
          <p:cNvPr id="1782" name="Google Shape;1782;p38"/>
          <p:cNvSpPr/>
          <p:nvPr/>
        </p:nvSpPr>
        <p:spPr>
          <a:xfrm>
            <a:off x="3556962" y="1631852"/>
            <a:ext cx="1479000" cy="32508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500">
                <a:solidFill>
                  <a:srgbClr val="000000"/>
                </a:solidFill>
                <a:latin typeface="Calibri"/>
                <a:ea typeface="Calibri"/>
                <a:cs typeface="Calibri"/>
                <a:sym typeface="Calibri"/>
              </a:rPr>
              <a:t>AUTOMATE DE GESTION DES REMPLISSAGES</a:t>
            </a:r>
            <a:endParaRPr sz="1100"/>
          </a:p>
        </p:txBody>
      </p:sp>
      <p:cxnSp>
        <p:nvCxnSpPr>
          <p:cNvPr id="1783" name="Google Shape;1783;p38"/>
          <p:cNvCxnSpPr/>
          <p:nvPr/>
        </p:nvCxnSpPr>
        <p:spPr>
          <a:xfrm>
            <a:off x="3098365" y="2307556"/>
            <a:ext cx="651300" cy="0"/>
          </a:xfrm>
          <a:prstGeom prst="straightConnector1">
            <a:avLst/>
          </a:prstGeom>
          <a:noFill/>
          <a:ln cap="flat" cmpd="sng" w="9525">
            <a:solidFill>
              <a:srgbClr val="FF0000"/>
            </a:solidFill>
            <a:prstDash val="solid"/>
            <a:miter lim="800000"/>
            <a:headEnd len="sm" w="sm" type="none"/>
            <a:tailEnd len="med" w="med" type="triangle"/>
          </a:ln>
        </p:spPr>
      </p:cxnSp>
      <p:sp>
        <p:nvSpPr>
          <p:cNvPr id="1784" name="Google Shape;1784;p38"/>
          <p:cNvSpPr/>
          <p:nvPr/>
        </p:nvSpPr>
        <p:spPr>
          <a:xfrm>
            <a:off x="1683916" y="1958562"/>
            <a:ext cx="1740900" cy="697800"/>
          </a:xfrm>
          <a:prstGeom prst="rect">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000" u="sng">
                <a:solidFill>
                  <a:srgbClr val="FFFFFF"/>
                </a:solidFill>
                <a:latin typeface="Calibri"/>
                <a:ea typeface="Calibri"/>
                <a:cs typeface="Calibri"/>
                <a:sym typeface="Calibri"/>
              </a:rPr>
              <a:t>1 entrée numérique</a:t>
            </a:r>
            <a:endParaRPr sz="1000" u="sng">
              <a:solidFill>
                <a:srgbClr val="FFFFFF"/>
              </a:solidFill>
              <a:latin typeface="Calibri"/>
              <a:ea typeface="Calibri"/>
              <a:cs typeface="Calibri"/>
              <a:sym typeface="Calibri"/>
            </a:endParaRPr>
          </a:p>
          <a:p>
            <a:pPr indent="0" lvl="0" marL="0" marR="0" rtl="0" algn="ctr">
              <a:spcBef>
                <a:spcPts val="0"/>
              </a:spcBef>
              <a:spcAft>
                <a:spcPts val="0"/>
              </a:spcAft>
              <a:buNone/>
            </a:pPr>
            <a:r>
              <a:rPr lang="en" sz="1000">
                <a:solidFill>
                  <a:srgbClr val="FFFFFF"/>
                </a:solidFill>
                <a:latin typeface="Calibri"/>
                <a:ea typeface="Calibri"/>
                <a:cs typeface="Calibri"/>
                <a:sym typeface="Calibri"/>
              </a:rPr>
              <a:t>Compteur de gaz à impulsion</a:t>
            </a:r>
            <a:br>
              <a:rPr lang="en" sz="1000">
                <a:solidFill>
                  <a:srgbClr val="FFFFFF"/>
                </a:solidFill>
                <a:latin typeface="Calibri"/>
                <a:ea typeface="Calibri"/>
                <a:cs typeface="Calibri"/>
                <a:sym typeface="Calibri"/>
              </a:rPr>
            </a:br>
            <a:r>
              <a:rPr lang="en" sz="1000">
                <a:solidFill>
                  <a:srgbClr val="FFFFFF"/>
                </a:solidFill>
                <a:latin typeface="Calibri"/>
                <a:ea typeface="Calibri"/>
                <a:cs typeface="Calibri"/>
                <a:sym typeface="Calibri"/>
              </a:rPr>
              <a:t>1 imp. = 0, 1 m3</a:t>
            </a:r>
            <a:endParaRPr sz="1000"/>
          </a:p>
          <a:p>
            <a:pPr indent="0" lvl="0" marL="0" marR="0" rtl="0" algn="ctr">
              <a:spcBef>
                <a:spcPts val="0"/>
              </a:spcBef>
              <a:spcAft>
                <a:spcPts val="0"/>
              </a:spcAft>
              <a:buNone/>
            </a:pPr>
            <a:r>
              <a:rPr lang="en" sz="1000">
                <a:solidFill>
                  <a:srgbClr val="FFFFFF"/>
                </a:solidFill>
                <a:latin typeface="Calibri"/>
                <a:ea typeface="Calibri"/>
                <a:cs typeface="Calibri"/>
                <a:sym typeface="Calibri"/>
              </a:rPr>
              <a:t>Fréquence : 0 à 51 Hz</a:t>
            </a:r>
            <a:endParaRPr i="1" sz="1000">
              <a:solidFill>
                <a:srgbClr val="FFFFFF"/>
              </a:solidFill>
              <a:latin typeface="Calibri"/>
              <a:ea typeface="Calibri"/>
              <a:cs typeface="Calibri"/>
              <a:sym typeface="Calibri"/>
            </a:endParaRPr>
          </a:p>
        </p:txBody>
      </p:sp>
      <p:cxnSp>
        <p:nvCxnSpPr>
          <p:cNvPr id="1785" name="Google Shape;1785;p38"/>
          <p:cNvCxnSpPr/>
          <p:nvPr/>
        </p:nvCxnSpPr>
        <p:spPr>
          <a:xfrm>
            <a:off x="3099546" y="2949988"/>
            <a:ext cx="651300" cy="0"/>
          </a:xfrm>
          <a:prstGeom prst="straightConnector1">
            <a:avLst/>
          </a:prstGeom>
          <a:noFill/>
          <a:ln cap="flat" cmpd="sng" w="9525">
            <a:solidFill>
              <a:srgbClr val="FF0000"/>
            </a:solidFill>
            <a:prstDash val="solid"/>
            <a:miter lim="800000"/>
            <a:headEnd len="sm" w="sm" type="none"/>
            <a:tailEnd len="med" w="med" type="triangle"/>
          </a:ln>
        </p:spPr>
      </p:cxnSp>
      <p:sp>
        <p:nvSpPr>
          <p:cNvPr id="1786" name="Google Shape;1786;p38"/>
          <p:cNvSpPr/>
          <p:nvPr/>
        </p:nvSpPr>
        <p:spPr>
          <a:xfrm>
            <a:off x="1687668" y="4083938"/>
            <a:ext cx="1740900" cy="697800"/>
          </a:xfrm>
          <a:prstGeom prst="rect">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000" u="sng">
                <a:solidFill>
                  <a:srgbClr val="FFFFFF"/>
                </a:solidFill>
                <a:latin typeface="Calibri"/>
                <a:ea typeface="Calibri"/>
                <a:cs typeface="Calibri"/>
                <a:sym typeface="Calibri"/>
              </a:rPr>
              <a:t>1 entrée numérique</a:t>
            </a:r>
            <a:endParaRPr sz="1000"/>
          </a:p>
          <a:p>
            <a:pPr indent="0" lvl="0" marL="0" marR="0" rtl="0" algn="ctr">
              <a:spcBef>
                <a:spcPts val="0"/>
              </a:spcBef>
              <a:spcAft>
                <a:spcPts val="0"/>
              </a:spcAft>
              <a:buNone/>
            </a:pPr>
            <a:r>
              <a:rPr lang="en" sz="1000">
                <a:solidFill>
                  <a:srgbClr val="FFFFFF"/>
                </a:solidFill>
                <a:latin typeface="Calibri"/>
                <a:ea typeface="Calibri"/>
                <a:cs typeface="Calibri"/>
                <a:sym typeface="Calibri"/>
              </a:rPr>
              <a:t>Pressostat (0/1)</a:t>
            </a:r>
            <a:endParaRPr i="1" sz="1000">
              <a:solidFill>
                <a:srgbClr val="FFFFFF"/>
              </a:solidFill>
              <a:latin typeface="Calibri"/>
              <a:ea typeface="Calibri"/>
              <a:cs typeface="Calibri"/>
              <a:sym typeface="Calibri"/>
            </a:endParaRPr>
          </a:p>
        </p:txBody>
      </p:sp>
      <p:sp>
        <p:nvSpPr>
          <p:cNvPr id="1787" name="Google Shape;1787;p38"/>
          <p:cNvSpPr/>
          <p:nvPr/>
        </p:nvSpPr>
        <p:spPr>
          <a:xfrm>
            <a:off x="5317290" y="1694753"/>
            <a:ext cx="2060100" cy="527700"/>
          </a:xfrm>
          <a:prstGeom prst="rect">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000" u="sng">
                <a:solidFill>
                  <a:srgbClr val="000000"/>
                </a:solidFill>
                <a:latin typeface="Calibri"/>
                <a:ea typeface="Calibri"/>
                <a:cs typeface="Calibri"/>
                <a:sym typeface="Calibri"/>
              </a:rPr>
              <a:t>2 sorties numériques</a:t>
            </a:r>
            <a:endParaRPr sz="1000" u="sng">
              <a:solidFill>
                <a:srgbClr val="000000"/>
              </a:solidFill>
              <a:latin typeface="Calibri"/>
              <a:ea typeface="Calibri"/>
              <a:cs typeface="Calibri"/>
              <a:sym typeface="Calibri"/>
            </a:endParaRPr>
          </a:p>
          <a:p>
            <a:pPr indent="0" lvl="0" marL="0" marR="0" rtl="0" algn="ctr">
              <a:spcBef>
                <a:spcPts val="0"/>
              </a:spcBef>
              <a:spcAft>
                <a:spcPts val="0"/>
              </a:spcAft>
              <a:buNone/>
            </a:pPr>
            <a:r>
              <a:rPr lang="en" sz="1000">
                <a:solidFill>
                  <a:srgbClr val="000000"/>
                </a:solidFill>
                <a:latin typeface="Calibri"/>
                <a:ea typeface="Calibri"/>
                <a:cs typeface="Calibri"/>
                <a:sym typeface="Calibri"/>
              </a:rPr>
              <a:t>Démarrage des compresseurs (0/1)</a:t>
            </a:r>
            <a:endParaRPr i="1" sz="1000">
              <a:solidFill>
                <a:srgbClr val="000000"/>
              </a:solidFill>
              <a:latin typeface="Calibri"/>
              <a:ea typeface="Calibri"/>
              <a:cs typeface="Calibri"/>
              <a:sym typeface="Calibri"/>
            </a:endParaRPr>
          </a:p>
        </p:txBody>
      </p:sp>
      <p:cxnSp>
        <p:nvCxnSpPr>
          <p:cNvPr id="1788" name="Google Shape;1788;p38"/>
          <p:cNvCxnSpPr/>
          <p:nvPr/>
        </p:nvCxnSpPr>
        <p:spPr>
          <a:xfrm>
            <a:off x="4666277" y="1975764"/>
            <a:ext cx="651300" cy="0"/>
          </a:xfrm>
          <a:prstGeom prst="straightConnector1">
            <a:avLst/>
          </a:prstGeom>
          <a:noFill/>
          <a:ln cap="flat" cmpd="sng" w="9525">
            <a:solidFill>
              <a:srgbClr val="4472C4"/>
            </a:solidFill>
            <a:prstDash val="solid"/>
            <a:miter lim="800000"/>
            <a:headEnd len="sm" w="sm" type="none"/>
            <a:tailEnd len="med" w="med" type="triangle"/>
          </a:ln>
        </p:spPr>
      </p:cxnSp>
      <p:sp>
        <p:nvSpPr>
          <p:cNvPr id="1789" name="Google Shape;1789;p38"/>
          <p:cNvSpPr/>
          <p:nvPr/>
        </p:nvSpPr>
        <p:spPr>
          <a:xfrm>
            <a:off x="5324601" y="4130616"/>
            <a:ext cx="2060100" cy="697800"/>
          </a:xfrm>
          <a:prstGeom prst="rect">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100" u="sng">
                <a:solidFill>
                  <a:srgbClr val="000000"/>
                </a:solidFill>
                <a:latin typeface="Calibri"/>
                <a:ea typeface="Calibri"/>
                <a:cs typeface="Calibri"/>
                <a:sym typeface="Calibri"/>
              </a:rPr>
              <a:t>10 sorties numériques (30 in finé)</a:t>
            </a:r>
            <a:endParaRPr sz="1100" u="sng">
              <a:solidFill>
                <a:srgbClr val="000000"/>
              </a:solidFill>
              <a:latin typeface="Calibri"/>
              <a:ea typeface="Calibri"/>
              <a:cs typeface="Calibri"/>
              <a:sym typeface="Calibri"/>
            </a:endParaRPr>
          </a:p>
          <a:p>
            <a:pPr indent="0" lvl="0" marL="0" marR="0" rtl="0" algn="ctr">
              <a:spcBef>
                <a:spcPts val="0"/>
              </a:spcBef>
              <a:spcAft>
                <a:spcPts val="0"/>
              </a:spcAft>
              <a:buNone/>
            </a:pPr>
            <a:r>
              <a:rPr lang="en" sz="1100">
                <a:solidFill>
                  <a:srgbClr val="000000"/>
                </a:solidFill>
                <a:latin typeface="Calibri"/>
                <a:ea typeface="Calibri"/>
                <a:cs typeface="Calibri"/>
                <a:sym typeface="Calibri"/>
              </a:rPr>
              <a:t>Pilotages des électrovannes (0/1)</a:t>
            </a:r>
            <a:endParaRPr i="1" sz="1100">
              <a:solidFill>
                <a:srgbClr val="000000"/>
              </a:solidFill>
              <a:latin typeface="Calibri"/>
              <a:ea typeface="Calibri"/>
              <a:cs typeface="Calibri"/>
              <a:sym typeface="Calibri"/>
            </a:endParaRPr>
          </a:p>
        </p:txBody>
      </p:sp>
      <p:cxnSp>
        <p:nvCxnSpPr>
          <p:cNvPr id="1790" name="Google Shape;1790;p38"/>
          <p:cNvCxnSpPr/>
          <p:nvPr/>
        </p:nvCxnSpPr>
        <p:spPr>
          <a:xfrm>
            <a:off x="4666277" y="4414256"/>
            <a:ext cx="651300" cy="0"/>
          </a:xfrm>
          <a:prstGeom prst="straightConnector1">
            <a:avLst/>
          </a:prstGeom>
          <a:noFill/>
          <a:ln cap="flat" cmpd="sng" w="9525">
            <a:solidFill>
              <a:srgbClr val="4472C4"/>
            </a:solidFill>
            <a:prstDash val="solid"/>
            <a:miter lim="800000"/>
            <a:headEnd len="sm" w="sm" type="none"/>
            <a:tailEnd len="med" w="med" type="triangle"/>
          </a:ln>
        </p:spPr>
      </p:cxnSp>
      <p:sp>
        <p:nvSpPr>
          <p:cNvPr id="1791" name="Google Shape;1791;p38"/>
          <p:cNvSpPr/>
          <p:nvPr/>
        </p:nvSpPr>
        <p:spPr>
          <a:xfrm>
            <a:off x="5317290" y="2351628"/>
            <a:ext cx="2060100" cy="429300"/>
          </a:xfrm>
          <a:prstGeom prst="rect">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100" u="sng">
                <a:solidFill>
                  <a:srgbClr val="000000"/>
                </a:solidFill>
                <a:latin typeface="Calibri"/>
                <a:ea typeface="Calibri"/>
                <a:cs typeface="Calibri"/>
                <a:sym typeface="Calibri"/>
              </a:rPr>
              <a:t>2 sorties numériques</a:t>
            </a:r>
            <a:endParaRPr sz="1100" u="sng">
              <a:solidFill>
                <a:srgbClr val="000000"/>
              </a:solidFill>
              <a:latin typeface="Calibri"/>
              <a:ea typeface="Calibri"/>
              <a:cs typeface="Calibri"/>
              <a:sym typeface="Calibri"/>
            </a:endParaRPr>
          </a:p>
          <a:p>
            <a:pPr indent="0" lvl="0" marL="0" marR="0" rtl="0" algn="ctr">
              <a:spcBef>
                <a:spcPts val="0"/>
              </a:spcBef>
              <a:spcAft>
                <a:spcPts val="0"/>
              </a:spcAft>
              <a:buNone/>
            </a:pPr>
            <a:r>
              <a:rPr lang="en" sz="1100">
                <a:solidFill>
                  <a:srgbClr val="000000"/>
                </a:solidFill>
                <a:latin typeface="Calibri"/>
                <a:ea typeface="Calibri"/>
                <a:cs typeface="Calibri"/>
                <a:sym typeface="Calibri"/>
              </a:rPr>
              <a:t>Arrêt des compresseurs (0/1)</a:t>
            </a:r>
            <a:endParaRPr i="1" sz="1100">
              <a:solidFill>
                <a:srgbClr val="000000"/>
              </a:solidFill>
              <a:latin typeface="Calibri"/>
              <a:ea typeface="Calibri"/>
              <a:cs typeface="Calibri"/>
              <a:sym typeface="Calibri"/>
            </a:endParaRPr>
          </a:p>
        </p:txBody>
      </p:sp>
      <p:cxnSp>
        <p:nvCxnSpPr>
          <p:cNvPr id="1792" name="Google Shape;1792;p38"/>
          <p:cNvCxnSpPr/>
          <p:nvPr/>
        </p:nvCxnSpPr>
        <p:spPr>
          <a:xfrm>
            <a:off x="4658966" y="2511029"/>
            <a:ext cx="651300" cy="0"/>
          </a:xfrm>
          <a:prstGeom prst="straightConnector1">
            <a:avLst/>
          </a:prstGeom>
          <a:noFill/>
          <a:ln cap="flat" cmpd="sng" w="9525">
            <a:solidFill>
              <a:srgbClr val="4472C4"/>
            </a:solidFill>
            <a:prstDash val="solid"/>
            <a:miter lim="800000"/>
            <a:headEnd len="sm" w="sm" type="none"/>
            <a:tailEnd len="med" w="med" type="triangle"/>
          </a:ln>
        </p:spPr>
      </p:cxnSp>
      <p:sp>
        <p:nvSpPr>
          <p:cNvPr id="1793" name="Google Shape;1793;p38"/>
          <p:cNvSpPr/>
          <p:nvPr/>
        </p:nvSpPr>
        <p:spPr>
          <a:xfrm>
            <a:off x="1500566" y="2006990"/>
            <a:ext cx="51300" cy="2821800"/>
          </a:xfrm>
          <a:prstGeom prst="leftBrace">
            <a:avLst>
              <a:gd fmla="val 8333" name="adj1"/>
              <a:gd fmla="val 50000" name="adj2"/>
            </a:avLst>
          </a:prstGeom>
          <a:noFill/>
          <a:ln cap="flat" cmpd="sng" w="9525">
            <a:solidFill>
              <a:srgbClr val="4472C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38"/>
          <p:cNvSpPr/>
          <p:nvPr/>
        </p:nvSpPr>
        <p:spPr>
          <a:xfrm rot="10800000">
            <a:off x="7459412" y="1563706"/>
            <a:ext cx="114000" cy="3318900"/>
          </a:xfrm>
          <a:prstGeom prst="leftBrace">
            <a:avLst>
              <a:gd fmla="val 8333" name="adj1"/>
              <a:gd fmla="val 50000" name="adj2"/>
            </a:avLst>
          </a:prstGeom>
          <a:noFill/>
          <a:ln cap="flat" cmpd="sng" w="9525">
            <a:solidFill>
              <a:srgbClr val="4472C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38"/>
          <p:cNvSpPr/>
          <p:nvPr/>
        </p:nvSpPr>
        <p:spPr>
          <a:xfrm>
            <a:off x="769075" y="2738914"/>
            <a:ext cx="690300" cy="366600"/>
          </a:xfrm>
          <a:prstGeom prst="rect">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800">
                <a:solidFill>
                  <a:srgbClr val="FFFFFF"/>
                </a:solidFill>
                <a:latin typeface="Calibri"/>
                <a:ea typeface="Calibri"/>
                <a:cs typeface="Calibri"/>
                <a:sym typeface="Calibri"/>
              </a:rPr>
              <a:t>5 entrées numériques</a:t>
            </a:r>
            <a:endParaRPr sz="800">
              <a:solidFill>
                <a:srgbClr val="FFFFFF"/>
              </a:solidFill>
              <a:latin typeface="Calibri"/>
              <a:ea typeface="Calibri"/>
              <a:cs typeface="Calibri"/>
              <a:sym typeface="Calibri"/>
            </a:endParaRPr>
          </a:p>
        </p:txBody>
      </p:sp>
      <p:sp>
        <p:nvSpPr>
          <p:cNvPr id="1796" name="Google Shape;1796;p38"/>
          <p:cNvSpPr/>
          <p:nvPr/>
        </p:nvSpPr>
        <p:spPr>
          <a:xfrm>
            <a:off x="7636607" y="2988774"/>
            <a:ext cx="738300" cy="490800"/>
          </a:xfrm>
          <a:prstGeom prst="rect">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900">
                <a:solidFill>
                  <a:srgbClr val="000000"/>
                </a:solidFill>
                <a:latin typeface="Calibri"/>
                <a:ea typeface="Calibri"/>
                <a:cs typeface="Calibri"/>
                <a:sym typeface="Calibri"/>
              </a:rPr>
              <a:t>16 sorties numériques</a:t>
            </a:r>
            <a:endParaRPr sz="900"/>
          </a:p>
          <a:p>
            <a:pPr indent="0" lvl="0" marL="0" marR="0" rtl="0" algn="ctr">
              <a:spcBef>
                <a:spcPts val="0"/>
              </a:spcBef>
              <a:spcAft>
                <a:spcPts val="0"/>
              </a:spcAft>
              <a:buNone/>
            </a:pPr>
            <a:r>
              <a:rPr i="1" lang="en" sz="900">
                <a:solidFill>
                  <a:srgbClr val="000000"/>
                </a:solidFill>
                <a:latin typeface="Calibri"/>
                <a:ea typeface="Calibri"/>
                <a:cs typeface="Calibri"/>
                <a:sym typeface="Calibri"/>
              </a:rPr>
              <a:t>(36 in finé)</a:t>
            </a:r>
            <a:endParaRPr sz="900">
              <a:solidFill>
                <a:srgbClr val="000000"/>
              </a:solidFill>
              <a:latin typeface="Calibri"/>
              <a:ea typeface="Calibri"/>
              <a:cs typeface="Calibri"/>
              <a:sym typeface="Calibri"/>
            </a:endParaRPr>
          </a:p>
        </p:txBody>
      </p:sp>
      <p:cxnSp>
        <p:nvCxnSpPr>
          <p:cNvPr id="1797" name="Google Shape;1797;p38"/>
          <p:cNvCxnSpPr/>
          <p:nvPr/>
        </p:nvCxnSpPr>
        <p:spPr>
          <a:xfrm>
            <a:off x="3053908" y="3605743"/>
            <a:ext cx="651300" cy="0"/>
          </a:xfrm>
          <a:prstGeom prst="straightConnector1">
            <a:avLst/>
          </a:prstGeom>
          <a:noFill/>
          <a:ln cap="flat" cmpd="sng" w="9525">
            <a:solidFill>
              <a:srgbClr val="FF0000"/>
            </a:solidFill>
            <a:prstDash val="solid"/>
            <a:miter lim="800000"/>
            <a:headEnd len="sm" w="sm" type="none"/>
            <a:tailEnd len="med" w="med" type="triangle"/>
          </a:ln>
        </p:spPr>
      </p:cxnSp>
      <p:cxnSp>
        <p:nvCxnSpPr>
          <p:cNvPr id="1798" name="Google Shape;1798;p38"/>
          <p:cNvCxnSpPr/>
          <p:nvPr/>
        </p:nvCxnSpPr>
        <p:spPr>
          <a:xfrm>
            <a:off x="4658966" y="3650734"/>
            <a:ext cx="651300" cy="0"/>
          </a:xfrm>
          <a:prstGeom prst="straightConnector1">
            <a:avLst/>
          </a:prstGeom>
          <a:noFill/>
          <a:ln cap="flat" cmpd="sng" w="9525">
            <a:solidFill>
              <a:srgbClr val="4472C4"/>
            </a:solidFill>
            <a:prstDash val="solid"/>
            <a:miter lim="800000"/>
            <a:headEnd len="sm" w="sm" type="none"/>
            <a:tailEnd len="med" w="med" type="triangle"/>
          </a:ln>
        </p:spPr>
      </p:cxnSp>
      <p:sp>
        <p:nvSpPr>
          <p:cNvPr id="1799" name="Google Shape;1799;p38"/>
          <p:cNvSpPr/>
          <p:nvPr/>
        </p:nvSpPr>
        <p:spPr>
          <a:xfrm>
            <a:off x="5327822" y="3361092"/>
            <a:ext cx="2056500" cy="624900"/>
          </a:xfrm>
          <a:prstGeom prst="rect">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100" u="sng">
                <a:solidFill>
                  <a:srgbClr val="000000"/>
                </a:solidFill>
                <a:latin typeface="Calibri"/>
                <a:ea typeface="Calibri"/>
                <a:cs typeface="Calibri"/>
                <a:sym typeface="Calibri"/>
              </a:rPr>
              <a:t>2 sorties numériques</a:t>
            </a:r>
            <a:endParaRPr sz="1100"/>
          </a:p>
          <a:p>
            <a:pPr indent="0" lvl="0" marL="0" marR="0" rtl="0" algn="ctr">
              <a:spcBef>
                <a:spcPts val="0"/>
              </a:spcBef>
              <a:spcAft>
                <a:spcPts val="0"/>
              </a:spcAft>
              <a:buNone/>
            </a:pPr>
            <a:r>
              <a:rPr lang="en" sz="1100">
                <a:solidFill>
                  <a:srgbClr val="000000"/>
                </a:solidFill>
                <a:latin typeface="Calibri"/>
                <a:ea typeface="Calibri"/>
                <a:cs typeface="Calibri"/>
                <a:sym typeface="Calibri"/>
              </a:rPr>
              <a:t>  </a:t>
            </a:r>
            <a:r>
              <a:rPr lang="en" sz="900">
                <a:solidFill>
                  <a:srgbClr val="000000"/>
                </a:solidFill>
                <a:latin typeface="Calibri"/>
                <a:ea typeface="Calibri"/>
                <a:cs typeface="Calibri"/>
                <a:sym typeface="Calibri"/>
              </a:rPr>
              <a:t>Voyant compresseur en fonctionnement (0/1)</a:t>
            </a:r>
            <a:endParaRPr sz="1100"/>
          </a:p>
          <a:p>
            <a:pPr indent="0" lvl="0" marL="0" marR="0" rtl="0" algn="ctr">
              <a:spcBef>
                <a:spcPts val="0"/>
              </a:spcBef>
              <a:spcAft>
                <a:spcPts val="0"/>
              </a:spcAft>
              <a:buNone/>
            </a:pPr>
            <a:r>
              <a:rPr lang="en" sz="900">
                <a:solidFill>
                  <a:srgbClr val="000000"/>
                </a:solidFill>
                <a:latin typeface="Calibri"/>
                <a:ea typeface="Calibri"/>
                <a:cs typeface="Calibri"/>
                <a:sym typeface="Calibri"/>
              </a:rPr>
              <a:t>Voyant installation en défaut (0/1) </a:t>
            </a:r>
            <a:endParaRPr sz="1100"/>
          </a:p>
        </p:txBody>
      </p:sp>
      <p:sp>
        <p:nvSpPr>
          <p:cNvPr id="1800" name="Google Shape;1800;p38"/>
          <p:cNvSpPr/>
          <p:nvPr/>
        </p:nvSpPr>
        <p:spPr>
          <a:xfrm>
            <a:off x="1682735" y="3195747"/>
            <a:ext cx="1740900" cy="697800"/>
          </a:xfrm>
          <a:prstGeom prst="rect">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000" u="sng">
                <a:solidFill>
                  <a:srgbClr val="FFFFFF"/>
                </a:solidFill>
                <a:latin typeface="Calibri"/>
                <a:ea typeface="Calibri"/>
                <a:cs typeface="Calibri"/>
                <a:sym typeface="Calibri"/>
              </a:rPr>
              <a:t>1 entrée numérique</a:t>
            </a:r>
            <a:r>
              <a:rPr lang="en" sz="1000">
                <a:solidFill>
                  <a:srgbClr val="FFFFFF"/>
                </a:solidFill>
                <a:latin typeface="Calibri"/>
                <a:ea typeface="Calibri"/>
                <a:cs typeface="Calibri"/>
                <a:sym typeface="Calibri"/>
              </a:rPr>
              <a:t> </a:t>
            </a:r>
            <a:endParaRPr sz="1000"/>
          </a:p>
          <a:p>
            <a:pPr indent="0" lvl="0" marL="0" marR="0" rtl="0" algn="ctr">
              <a:spcBef>
                <a:spcPts val="0"/>
              </a:spcBef>
              <a:spcAft>
                <a:spcPts val="0"/>
              </a:spcAft>
              <a:buNone/>
            </a:pPr>
            <a:r>
              <a:rPr lang="en" sz="1000">
                <a:solidFill>
                  <a:srgbClr val="FFFFFF"/>
                </a:solidFill>
                <a:latin typeface="Calibri"/>
                <a:ea typeface="Calibri"/>
                <a:cs typeface="Calibri"/>
                <a:sym typeface="Calibri"/>
              </a:rPr>
              <a:t>Arrêt d’urgence (0/1)</a:t>
            </a:r>
            <a:endParaRPr i="1" sz="1000">
              <a:solidFill>
                <a:srgbClr val="FFFFFF"/>
              </a:solidFill>
              <a:latin typeface="Calibri"/>
              <a:ea typeface="Calibri"/>
              <a:cs typeface="Calibri"/>
              <a:sym typeface="Calibri"/>
            </a:endParaRPr>
          </a:p>
        </p:txBody>
      </p:sp>
      <p:sp>
        <p:nvSpPr>
          <p:cNvPr id="1801" name="Google Shape;1801;p38"/>
          <p:cNvSpPr/>
          <p:nvPr/>
        </p:nvSpPr>
        <p:spPr>
          <a:xfrm>
            <a:off x="1683916" y="2731097"/>
            <a:ext cx="1740900" cy="366600"/>
          </a:xfrm>
          <a:prstGeom prst="rect">
            <a:avLst/>
          </a:prstGeom>
          <a:solidFill>
            <a:srgbClr val="4472C4"/>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i="1" lang="en" sz="1000" u="sng">
                <a:solidFill>
                  <a:srgbClr val="FFFFFF"/>
                </a:solidFill>
                <a:latin typeface="Calibri"/>
                <a:ea typeface="Calibri"/>
                <a:cs typeface="Calibri"/>
                <a:sym typeface="Calibri"/>
              </a:rPr>
              <a:t>2 entrées numériques</a:t>
            </a:r>
            <a:endParaRPr sz="1000" u="sng">
              <a:solidFill>
                <a:srgbClr val="FFFFFF"/>
              </a:solidFill>
              <a:latin typeface="Calibri"/>
              <a:ea typeface="Calibri"/>
              <a:cs typeface="Calibri"/>
              <a:sym typeface="Calibri"/>
            </a:endParaRPr>
          </a:p>
          <a:p>
            <a:pPr indent="0" lvl="0" marL="0" marR="0" rtl="0" algn="ctr">
              <a:spcBef>
                <a:spcPts val="0"/>
              </a:spcBef>
              <a:spcAft>
                <a:spcPts val="0"/>
              </a:spcAft>
              <a:buNone/>
            </a:pPr>
            <a:r>
              <a:rPr lang="en" sz="1000">
                <a:solidFill>
                  <a:srgbClr val="FFFFFF"/>
                </a:solidFill>
                <a:latin typeface="Calibri"/>
                <a:ea typeface="Calibri"/>
                <a:cs typeface="Calibri"/>
                <a:sym typeface="Calibri"/>
              </a:rPr>
              <a:t>Défaut compresseur (0/1)</a:t>
            </a:r>
            <a:endParaRPr i="1" sz="1000">
              <a:solidFill>
                <a:srgbClr val="FFFFFF"/>
              </a:solidFill>
              <a:latin typeface="Calibri"/>
              <a:ea typeface="Calibri"/>
              <a:cs typeface="Calibri"/>
              <a:sym typeface="Calibri"/>
            </a:endParaRPr>
          </a:p>
        </p:txBody>
      </p:sp>
      <p:sp>
        <p:nvSpPr>
          <p:cNvPr id="1802" name="Google Shape;1802;p38"/>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6</a:t>
            </a:r>
            <a:endParaRPr>
              <a:latin typeface="Lobster"/>
              <a:ea typeface="Lobster"/>
              <a:cs typeface="Lobster"/>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6" name="Shape 1806"/>
        <p:cNvGrpSpPr/>
        <p:nvPr/>
      </p:nvGrpSpPr>
      <p:grpSpPr>
        <a:xfrm>
          <a:off x="0" y="0"/>
          <a:ext cx="0" cy="0"/>
          <a:chOff x="0" y="0"/>
          <a:chExt cx="0" cy="0"/>
        </a:xfrm>
      </p:grpSpPr>
      <p:sp>
        <p:nvSpPr>
          <p:cNvPr id="1807" name="Google Shape;1807;p39"/>
          <p:cNvSpPr txBox="1"/>
          <p:nvPr/>
        </p:nvSpPr>
        <p:spPr>
          <a:xfrm>
            <a:off x="3586200" y="397900"/>
            <a:ext cx="197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Introduction</a:t>
            </a:r>
            <a:endParaRPr/>
          </a:p>
        </p:txBody>
      </p:sp>
      <p:sp>
        <p:nvSpPr>
          <p:cNvPr id="1808" name="Google Shape;1808;p39"/>
          <p:cNvSpPr txBox="1"/>
          <p:nvPr/>
        </p:nvSpPr>
        <p:spPr>
          <a:xfrm>
            <a:off x="3960650" y="1054650"/>
            <a:ext cx="1218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Objectifs</a:t>
            </a:r>
            <a:endParaRPr b="1" sz="1800">
              <a:solidFill>
                <a:schemeClr val="accent1"/>
              </a:solidFill>
            </a:endParaRPr>
          </a:p>
        </p:txBody>
      </p:sp>
      <p:pic>
        <p:nvPicPr>
          <p:cNvPr id="1809" name="Google Shape;1809;p39"/>
          <p:cNvPicPr preferRelativeResize="0"/>
          <p:nvPr/>
        </p:nvPicPr>
        <p:blipFill>
          <a:blip r:embed="rId3">
            <a:alphaModFix/>
          </a:blip>
          <a:stretch>
            <a:fillRect/>
          </a:stretch>
        </p:blipFill>
        <p:spPr>
          <a:xfrm>
            <a:off x="1632963" y="1516350"/>
            <a:ext cx="5878077" cy="3452799"/>
          </a:xfrm>
          <a:prstGeom prst="rect">
            <a:avLst/>
          </a:prstGeom>
          <a:noFill/>
          <a:ln>
            <a:noFill/>
          </a:ln>
        </p:spPr>
      </p:pic>
      <p:sp>
        <p:nvSpPr>
          <p:cNvPr id="1810" name="Google Shape;1810;p39"/>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7</a:t>
            </a:r>
            <a:endParaRPr>
              <a:latin typeface="Lobster"/>
              <a:ea typeface="Lobster"/>
              <a:cs typeface="Lobster"/>
              <a:sym typeface="Lobs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4" name="Shape 1814"/>
        <p:cNvGrpSpPr/>
        <p:nvPr/>
      </p:nvGrpSpPr>
      <p:grpSpPr>
        <a:xfrm>
          <a:off x="0" y="0"/>
          <a:ext cx="0" cy="0"/>
          <a:chOff x="0" y="0"/>
          <a:chExt cx="0" cy="0"/>
        </a:xfrm>
      </p:grpSpPr>
      <p:sp>
        <p:nvSpPr>
          <p:cNvPr id="1815" name="Google Shape;1815;p40"/>
          <p:cNvSpPr txBox="1"/>
          <p:nvPr>
            <p:ph type="title"/>
          </p:nvPr>
        </p:nvSpPr>
        <p:spPr>
          <a:xfrm>
            <a:off x="2895600" y="2993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Étude théorique </a:t>
            </a:r>
            <a:endParaRPr sz="4700"/>
          </a:p>
        </p:txBody>
      </p:sp>
      <p:sp>
        <p:nvSpPr>
          <p:cNvPr id="1816" name="Google Shape;1816;p40"/>
          <p:cNvSpPr txBox="1"/>
          <p:nvPr>
            <p:ph idx="2" type="title"/>
          </p:nvPr>
        </p:nvSpPr>
        <p:spPr>
          <a:xfrm>
            <a:off x="2971800" y="13898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1817" name="Google Shape;1817;p40"/>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8</a:t>
            </a:r>
            <a:endParaRPr>
              <a:latin typeface="Lobster"/>
              <a:ea typeface="Lobster"/>
              <a:cs typeface="Lobster"/>
              <a:sym typeface="Lobs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1" name="Shape 1821"/>
        <p:cNvGrpSpPr/>
        <p:nvPr/>
      </p:nvGrpSpPr>
      <p:grpSpPr>
        <a:xfrm>
          <a:off x="0" y="0"/>
          <a:ext cx="0" cy="0"/>
          <a:chOff x="0" y="0"/>
          <a:chExt cx="0" cy="0"/>
        </a:xfrm>
      </p:grpSpPr>
      <p:sp>
        <p:nvSpPr>
          <p:cNvPr id="1822" name="Google Shape;1822;p41"/>
          <p:cNvSpPr txBox="1"/>
          <p:nvPr/>
        </p:nvSpPr>
        <p:spPr>
          <a:xfrm>
            <a:off x="3343650" y="397900"/>
            <a:ext cx="2456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Fjalla One"/>
                <a:ea typeface="Fjalla One"/>
                <a:cs typeface="Fjalla One"/>
                <a:sym typeface="Fjalla One"/>
              </a:rPr>
              <a:t>Étude théorique</a:t>
            </a:r>
            <a:endParaRPr/>
          </a:p>
        </p:txBody>
      </p:sp>
      <p:sp>
        <p:nvSpPr>
          <p:cNvPr id="1823" name="Google Shape;1823;p41"/>
          <p:cNvSpPr txBox="1"/>
          <p:nvPr/>
        </p:nvSpPr>
        <p:spPr>
          <a:xfrm>
            <a:off x="3207000" y="1064175"/>
            <a:ext cx="27300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accent1"/>
                </a:solidFill>
              </a:rPr>
              <a:t>Architecture matérielle</a:t>
            </a:r>
            <a:endParaRPr b="1" sz="1800">
              <a:solidFill>
                <a:schemeClr val="accent1"/>
              </a:solidFill>
            </a:endParaRPr>
          </a:p>
        </p:txBody>
      </p:sp>
      <p:pic>
        <p:nvPicPr>
          <p:cNvPr id="1824" name="Google Shape;1824;p41"/>
          <p:cNvPicPr preferRelativeResize="0"/>
          <p:nvPr/>
        </p:nvPicPr>
        <p:blipFill>
          <a:blip r:embed="rId3">
            <a:alphaModFix/>
          </a:blip>
          <a:stretch>
            <a:fillRect/>
          </a:stretch>
        </p:blipFill>
        <p:spPr>
          <a:xfrm>
            <a:off x="1517412" y="2036125"/>
            <a:ext cx="6109175" cy="2956900"/>
          </a:xfrm>
          <a:prstGeom prst="rect">
            <a:avLst/>
          </a:prstGeom>
          <a:noFill/>
          <a:ln>
            <a:noFill/>
          </a:ln>
        </p:spPr>
      </p:pic>
      <p:sp>
        <p:nvSpPr>
          <p:cNvPr id="1825" name="Google Shape;1825;p41"/>
          <p:cNvSpPr txBox="1"/>
          <p:nvPr/>
        </p:nvSpPr>
        <p:spPr>
          <a:xfrm>
            <a:off x="3951600" y="1525875"/>
            <a:ext cx="1240800" cy="4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dk1"/>
                </a:solidFill>
              </a:rPr>
              <a:t>Unipi 1.1</a:t>
            </a:r>
            <a:endParaRPr b="1" sz="1800">
              <a:solidFill>
                <a:schemeClr val="dk1"/>
              </a:solidFill>
            </a:endParaRPr>
          </a:p>
        </p:txBody>
      </p:sp>
      <p:sp>
        <p:nvSpPr>
          <p:cNvPr id="1826" name="Google Shape;1826;p41"/>
          <p:cNvSpPr txBox="1"/>
          <p:nvPr/>
        </p:nvSpPr>
        <p:spPr>
          <a:xfrm>
            <a:off x="8742775" y="4743300"/>
            <a:ext cx="30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bster"/>
                <a:ea typeface="Lobster"/>
                <a:cs typeface="Lobster"/>
                <a:sym typeface="Lobster"/>
              </a:rPr>
              <a:t>9</a:t>
            </a:r>
            <a:endParaRPr>
              <a:latin typeface="Lobster"/>
              <a:ea typeface="Lobster"/>
              <a:cs typeface="Lobster"/>
              <a:sym typeface="Lobs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